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2.svg" ContentType="image/svg+xml"/>
  <Override PartName="/ppt/media/image15.svg" ContentType="image/svg+xml"/>
  <Override PartName="/ppt/media/image16.svg" ContentType="image/svg+xml"/>
  <Override PartName="/ppt/media/image18.svg" ContentType="image/svg+xml"/>
  <Override PartName="/ppt/media/image19.svg" ContentType="image/svg+xml"/>
  <Override PartName="/ppt/media/image21.svg" ContentType="image/svg+xml"/>
  <Override PartName="/ppt/media/image23.svg" ContentType="image/svg+xml"/>
  <Override PartName="/ppt/media/image33.svg" ContentType="image/svg+xml"/>
  <Override PartName="/ppt/media/image35.svg" ContentType="image/svg+xml"/>
  <Override PartName="/ppt/media/image37.svg" ContentType="image/svg+xml"/>
  <Override PartName="/ppt/media/image3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Lst>
  <p:sldSz cx="12192000" cy="6858000"/>
  <p:notesSz cx="7103745" cy="10234295"/>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0" userDrawn="1">
          <p15:clr>
            <a:srgbClr val="A4A3A4"/>
          </p15:clr>
        </p15:guide>
        <p15:guide id="2" pos="391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5" name="作者" initials="A" lastIdx="0" clrIdx="24"/>
  <p:cmAuthor id="1" name="WPS" initials="W" lastIdx="1" clrIdx="0"/>
  <p:cmAuthor id="1483810881" name="WPS_1679281038" initials="W"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5CA9"/>
    <a:srgbClr val="54A6FF"/>
    <a:srgbClr val="2F62AE"/>
    <a:srgbClr val="FFC497"/>
    <a:srgbClr val="FBBD8D"/>
    <a:srgbClr val="D7E7FE"/>
    <a:srgbClr val="EBFBFF"/>
    <a:srgbClr val="ADCDFC"/>
    <a:srgbClr val="75B8E8"/>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p:scale>
          <a:sx n="66" d="100"/>
          <a:sy n="66" d="100"/>
        </p:scale>
        <p:origin x="615" y="360"/>
      </p:cViewPr>
      <p:guideLst>
        <p:guide orient="horz" pos="2290"/>
        <p:guide pos="3919"/>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90.xml"/><Relationship Id="rId31" Type="http://schemas.openxmlformats.org/officeDocument/2006/relationships/commentAuthors" Target="commentAuthors.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a:t>
            </a:r>
            <a:endParaRPr lang="en-US" altLang="zh-CN"/>
          </a:p>
          <a:p>
            <a:r>
              <a:rPr lang="en-US" altLang="zh-CN">
                <a:sym typeface="+mn-ea"/>
              </a:rPr>
              <a:t>  "template_id": "T004",</a:t>
            </a:r>
            <a:endParaRPr lang="en-US" altLang="zh-CN"/>
          </a:p>
          <a:p>
            <a:r>
              <a:rPr lang="en-US" altLang="zh-CN">
                <a:sym typeface="+mn-ea"/>
              </a:rPr>
              <a:t>  "page_index": 1,</a:t>
            </a:r>
            <a:endParaRPr lang="en-US" altLang="zh-CN"/>
          </a:p>
          <a:p>
            <a:r>
              <a:rPr lang="en-US" altLang="zh-CN">
                <a:sym typeface="+mn-ea"/>
              </a:rPr>
              <a:t>  "layout_type": "single_title",</a:t>
            </a:r>
            <a:endParaRPr lang="en-US" altLang="zh-CN"/>
          </a:p>
          <a:p>
            <a:endParaRPr lang="en-US" altLang="zh-CN"/>
          </a:p>
          <a:p>
            <a:r>
              <a:rPr lang="en-US" altLang="zh-CN">
                <a:sym typeface="+mn-ea"/>
              </a:rPr>
              <a:t>  "placeholders": [</a:t>
            </a:r>
            <a:endParaRPr lang="en-US" altLang="zh-CN"/>
          </a:p>
          <a:p>
            <a:r>
              <a:rPr lang="en-US" altLang="zh-CN">
                <a:sym typeface="+mn-ea"/>
              </a:rPr>
              <a:t>    {</a:t>
            </a:r>
            <a:endParaRPr lang="en-US" altLang="zh-CN"/>
          </a:p>
          <a:p>
            <a:r>
              <a:rPr lang="en-US" altLang="zh-CN">
                <a:sym typeface="+mn-ea"/>
              </a:rPr>
              <a:t>      "placeholder_id": "p1",</a:t>
            </a:r>
            <a:endParaRPr lang="en-US" altLang="zh-CN"/>
          </a:p>
          <a:p>
            <a:r>
              <a:rPr lang="en-US" altLang="zh-CN">
                <a:sym typeface="+mn-ea"/>
              </a:rPr>
              <a:t>      "type": "title",</a:t>
            </a:r>
            <a:endParaRPr lang="en-US" altLang="zh-CN"/>
          </a:p>
          <a:p>
            <a:r>
              <a:rPr lang="en-US" altLang="zh-CN">
                <a:sym typeface="+mn-ea"/>
              </a:rPr>
              <a:t>      "bbox": [0.1, 0.4, 0.8, 0.2],</a:t>
            </a:r>
            <a:endParaRPr lang="en-US" altLang="zh-CN"/>
          </a:p>
          <a:p>
            <a:r>
              <a:rPr lang="en-US" altLang="zh-CN">
                <a:sym typeface="+mn-ea"/>
              </a:rPr>
              <a:t>      "suggested_length": "4-8 chars",</a:t>
            </a:r>
            <a:endParaRPr lang="en-US" altLang="zh-CN"/>
          </a:p>
          <a:p>
            <a:r>
              <a:rPr lang="en-US" altLang="zh-CN">
                <a:sym typeface="+mn-ea"/>
              </a:rPr>
              <a:t>      "font_size": "44-60",</a:t>
            </a:r>
            <a:endParaRPr lang="en-US" altLang="zh-CN"/>
          </a:p>
          <a:p>
            <a:r>
              <a:rPr lang="en-US" altLang="zh-CN">
                <a:sym typeface="+mn-ea"/>
              </a:rPr>
              <a:t>      "note": "</a:t>
            </a:r>
            <a:r>
              <a:rPr lang="zh-CN" altLang="en-US">
                <a:sym typeface="+mn-ea"/>
              </a:rPr>
              <a:t>主标题，通常用于封面或章节分隔页</a:t>
            </a:r>
            <a:r>
              <a:rPr lang="en-US" altLang="zh-CN">
                <a:sym typeface="+mn-ea"/>
              </a:rPr>
              <a:t>"</a:t>
            </a:r>
            <a:endParaRPr lang="en-US" altLang="zh-CN"/>
          </a:p>
          <a:p>
            <a:r>
              <a:rPr lang="en-US" altLang="zh-CN">
                <a:sym typeface="+mn-ea"/>
              </a:rPr>
              <a:t>    }</a:t>
            </a:r>
            <a:endParaRPr lang="en-US" altLang="zh-CN"/>
          </a:p>
          <a:p>
            <a:r>
              <a:rPr lang="en-US" altLang="zh-CN">
                <a:sym typeface="+mn-ea"/>
              </a:rPr>
              <a:t>  ],</a:t>
            </a:r>
            <a:endParaRPr lang="en-US" altLang="zh-CN"/>
          </a:p>
          <a:p>
            <a:endParaRPr lang="en-US" altLang="zh-CN"/>
          </a:p>
          <a:p>
            <a:r>
              <a:rPr lang="en-US" altLang="zh-CN">
                <a:sym typeface="+mn-ea"/>
              </a:rPr>
              <a:t>  "example_text": {</a:t>
            </a:r>
            <a:endParaRPr lang="en-US" altLang="zh-CN"/>
          </a:p>
          <a:p>
            <a:r>
              <a:rPr lang="en-US" altLang="zh-CN">
                <a:sym typeface="+mn-ea"/>
              </a:rPr>
              <a:t>    "title": "</a:t>
            </a:r>
            <a:r>
              <a:rPr lang="zh-CN" altLang="en-US">
                <a:sym typeface="+mn-ea"/>
              </a:rPr>
              <a:t>集中采购</a:t>
            </a:r>
            <a:r>
              <a:rPr lang="en-US" altLang="zh-CN">
                <a:sym typeface="+mn-ea"/>
              </a:rPr>
              <a:t>"</a:t>
            </a:r>
            <a:endParaRPr lang="en-US" altLang="zh-CN"/>
          </a:p>
          <a:p>
            <a:r>
              <a:rPr lang="en-US" altLang="zh-CN">
                <a:sym typeface="+mn-ea"/>
              </a:rPr>
              <a:t>  },</a:t>
            </a:r>
            <a:endParaRPr lang="en-US" altLang="zh-CN"/>
          </a:p>
          <a:p>
            <a:endParaRPr lang="en-US" altLang="zh-CN"/>
          </a:p>
          <a:p>
            <a:r>
              <a:rPr lang="en-US" altLang="zh-CN">
                <a:sym typeface="+mn-ea"/>
              </a:rPr>
              <a:t>  "text_capacity_score": 0.1,</a:t>
            </a:r>
            <a:endParaRPr lang="en-US" altLang="zh-CN"/>
          </a:p>
          <a:p>
            <a:r>
              <a:rPr lang="en-US" altLang="zh-CN">
                <a:sym typeface="+mn-ea"/>
              </a:rPr>
              <a:t>  "visual_density": 0.1,</a:t>
            </a:r>
            <a:endParaRPr lang="en-US" altLang="zh-CN"/>
          </a:p>
          <a:p>
            <a:endParaRPr lang="en-US" altLang="zh-CN"/>
          </a:p>
          <a:p>
            <a:r>
              <a:rPr lang="en-US" altLang="zh-CN">
                <a:sym typeface="+mn-ea"/>
              </a:rPr>
              <a:t>  "recommended_usage": [</a:t>
            </a:r>
            <a:endParaRPr lang="en-US" altLang="zh-CN"/>
          </a:p>
          <a:p>
            <a:r>
              <a:rPr lang="en-US" altLang="zh-CN">
                <a:sym typeface="+mn-ea"/>
              </a:rPr>
              <a:t>    "</a:t>
            </a:r>
            <a:r>
              <a:rPr lang="zh-CN" altLang="en-US">
                <a:sym typeface="+mn-ea"/>
              </a:rPr>
              <a:t>封面标题</a:t>
            </a:r>
            <a:r>
              <a:rPr lang="en-US" altLang="zh-CN">
                <a:sym typeface="+mn-ea"/>
              </a:rPr>
              <a:t>",</a:t>
            </a:r>
            <a:endParaRPr lang="en-US" altLang="zh-CN"/>
          </a:p>
          <a:p>
            <a:r>
              <a:rPr lang="en-US" altLang="zh-CN">
                <a:sym typeface="+mn-ea"/>
              </a:rPr>
              <a:t>    "</a:t>
            </a:r>
            <a:r>
              <a:rPr lang="zh-CN" altLang="en-US">
                <a:sym typeface="+mn-ea"/>
              </a:rPr>
              <a:t>章节分隔页</a:t>
            </a:r>
            <a:r>
              <a:rPr lang="en-US" altLang="zh-CN">
                <a:sym typeface="+mn-ea"/>
              </a:rPr>
              <a:t>",</a:t>
            </a:r>
            <a:endParaRPr lang="en-US" altLang="zh-CN"/>
          </a:p>
          <a:p>
            <a:r>
              <a:rPr lang="en-US" altLang="zh-CN">
                <a:sym typeface="+mn-ea"/>
              </a:rPr>
              <a:t>    "</a:t>
            </a:r>
            <a:r>
              <a:rPr lang="zh-CN" altLang="en-US">
                <a:sym typeface="+mn-ea"/>
              </a:rPr>
              <a:t>核心主题展示</a:t>
            </a:r>
            <a:r>
              <a:rPr lang="en-US" altLang="zh-CN">
                <a:sym typeface="+mn-ea"/>
              </a:rPr>
              <a:t>"</a:t>
            </a:r>
            <a:endParaRPr lang="en-US" altLang="zh-CN"/>
          </a:p>
          <a:p>
            <a:r>
              <a:rPr lang="en-US" altLang="zh-CN">
                <a:sym typeface="+mn-ea"/>
              </a:rPr>
              <a:t>  ],</a:t>
            </a:r>
            <a:endParaRPr lang="en-US" altLang="zh-CN"/>
          </a:p>
          <a:p>
            <a:endParaRPr lang="en-US" altLang="zh-CN"/>
          </a:p>
          <a:p>
            <a:r>
              <a:rPr lang="en-US" altLang="zh-CN">
                <a:sym typeface="+mn-ea"/>
              </a:rPr>
              <a:t>  "style_tags": ["</a:t>
            </a:r>
            <a:r>
              <a:rPr lang="zh-CN" altLang="en-US">
                <a:sym typeface="+mn-ea"/>
              </a:rPr>
              <a:t>极简</a:t>
            </a:r>
            <a:r>
              <a:rPr lang="en-US" altLang="zh-CN">
                <a:sym typeface="+mn-ea"/>
              </a:rPr>
              <a:t>", "</a:t>
            </a:r>
            <a:r>
              <a:rPr lang="zh-CN" altLang="en-US">
                <a:sym typeface="+mn-ea"/>
              </a:rPr>
              <a:t>标题突出</a:t>
            </a:r>
            <a:r>
              <a:rPr lang="en-US" altLang="zh-CN">
                <a:sym typeface="+mn-ea"/>
              </a:rPr>
              <a:t>", "</a:t>
            </a:r>
            <a:r>
              <a:rPr lang="zh-CN" altLang="en-US">
                <a:sym typeface="+mn-ea"/>
              </a:rPr>
              <a:t>居中布局</a:t>
            </a:r>
            <a:r>
              <a:rPr lang="en-US" altLang="zh-CN">
                <a:sym typeface="+mn-ea"/>
              </a:rPr>
              <a:t>", "</a:t>
            </a:r>
            <a:r>
              <a:rPr lang="zh-CN" altLang="en-US">
                <a:sym typeface="+mn-ea"/>
              </a:rPr>
              <a:t>浅色背景</a:t>
            </a:r>
            <a:r>
              <a:rPr lang="en-US" altLang="zh-CN">
                <a:sym typeface="+mn-ea"/>
              </a:rPr>
              <a:t>"]</a:t>
            </a:r>
            <a:endParaRPr lang="en-US" altLang="zh-CN"/>
          </a:p>
          <a:p>
            <a:r>
              <a:rPr lang="en-US" altLang="zh-CN">
                <a:sym typeface="+mn-ea"/>
              </a:rPr>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"T018",</a:t>
            </a:r>
            <a:endParaRPr lang="en-US" altLang="zh-CN"/>
          </a:p>
          <a:p>
            <a:r>
              <a:rPr lang="en-US" altLang="zh-CN"/>
              <a:t>  "page_index": 1,</a:t>
            </a:r>
            <a:endParaRPr lang="en-US" altLang="zh-CN"/>
          </a:p>
          <a:p>
            <a:r>
              <a:rPr lang="en-US" altLang="zh-CN"/>
              <a:t>  "layout_type": "title_two_icon_text_items",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0.15],</a:t>
            </a:r>
            <a:endParaRPr lang="en-US" altLang="zh-CN"/>
          </a:p>
          <a:p>
            <a:r>
              <a:rPr lang="en-US" altLang="zh-CN"/>
              <a:t>      "suggested_length": "5-15 chars",</a:t>
            </a:r>
            <a:endParaRPr lang="en-US" altLang="zh-CN"/>
          </a:p>
          <a:p>
            <a:r>
              <a:rPr lang="en-US" altLang="zh-CN"/>
              <a:t>      "font_size": "40-52",</a:t>
            </a:r>
            <a:endParaRPr lang="en-US" altLang="zh-CN"/>
          </a:p>
          <a:p>
            <a:r>
              <a:rPr lang="en-US" altLang="zh-CN"/>
              <a:t>      "note": "</a:t>
            </a:r>
            <a:r>
              <a:rPr lang="zh-CN" altLang="en-US"/>
              <a:t>主标题（大纲中的二级目录），整体主题名称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"image",</a:t>
            </a:r>
            <a:endParaRPr lang="en-US" altLang="zh-CN"/>
          </a:p>
          <a:p>
            <a:r>
              <a:rPr lang="en-US" altLang="zh-CN"/>
              <a:t>      "bbox": [0.1, 0.28, 0.08, 0.08],</a:t>
            </a:r>
            <a:endParaRPr lang="en-US" altLang="zh-CN"/>
          </a:p>
          <a:p>
            <a:r>
              <a:rPr lang="en-US" altLang="zh-CN"/>
              <a:t>      "note": "</a:t>
            </a:r>
            <a:r>
              <a:rPr lang="zh-CN" altLang="en-US"/>
              <a:t>左侧第一个小图标，代表第一个要点的视觉符号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[0.22, 0.28, 0.68, 0.3],</a:t>
            </a:r>
            <a:endParaRPr lang="en-US" altLang="zh-CN"/>
          </a:p>
          <a:p>
            <a:r>
              <a:rPr lang="en-US" altLang="zh-CN"/>
              <a:t>      "suggested_length": "150-300 chars",</a:t>
            </a:r>
            <a:endParaRPr lang="en-US" altLang="zh-CN"/>
          </a:p>
          <a:p>
            <a:r>
              <a:rPr lang="en-US" altLang="zh-CN"/>
              <a:t>      "font_size": "20-28",</a:t>
            </a:r>
            <a:endParaRPr lang="en-US" altLang="zh-CN"/>
          </a:p>
          <a:p>
            <a:r>
              <a:rPr lang="en-US" altLang="zh-CN"/>
              <a:t>      "note": "</a:t>
            </a:r>
            <a:r>
              <a:rPr lang="zh-CN" altLang="en-US"/>
              <a:t>第一个长文本，用于详细说明第一个要点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[0.1, 0.62, 0.08, 0.08],</a:t>
            </a:r>
            <a:endParaRPr lang="en-US" altLang="zh-CN"/>
          </a:p>
          <a:p>
            <a:r>
              <a:rPr lang="en-US" altLang="zh-CN"/>
              <a:t>      "note": "</a:t>
            </a:r>
            <a:r>
              <a:rPr lang="zh-CN" altLang="en-US"/>
              <a:t>左侧第二个小图标，代表第二个要点的视觉符号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[0.22, 0.62, 0.68, 0.3],</a:t>
            </a:r>
            <a:endParaRPr lang="en-US" altLang="zh-CN"/>
          </a:p>
          <a:p>
            <a:r>
              <a:rPr lang="en-US" altLang="zh-CN"/>
              <a:t>      "suggested_length": "150-300 chars",</a:t>
            </a:r>
            <a:endParaRPr lang="en-US" altLang="zh-CN"/>
          </a:p>
          <a:p>
            <a:r>
              <a:rPr lang="en-US" altLang="zh-CN"/>
              <a:t>      "font_size": "20-28",</a:t>
            </a:r>
            <a:endParaRPr lang="en-US" altLang="zh-CN"/>
          </a:p>
          <a:p>
            <a:r>
              <a:rPr lang="en-US" altLang="zh-CN"/>
              <a:t>      "note": "</a:t>
            </a:r>
            <a:r>
              <a:rPr lang="zh-CN" altLang="en-US"/>
              <a:t>第二个长文本，用于详细说明第二个要点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采购管理的作用</a:t>
            </a:r>
            <a:r>
              <a:rPr lang="en-US" altLang="zh-CN"/>
              <a:t>",</a:t>
            </a:r>
            <a:endParaRPr lang="en-US" altLang="zh-CN"/>
          </a:p>
          <a:p>
            <a:r>
              <a:rPr lang="en-US" altLang="zh-CN"/>
              <a:t>    "body1": "</a:t>
            </a:r>
            <a:r>
              <a:rPr lang="zh-CN" altLang="en-US"/>
              <a:t>企业采购不仅要追求经济效益，还需承担社会责任，如优先采购环保材料、支持中小企业、杜绝采购腐败。</a:t>
            </a:r>
            <a:r>
              <a:rPr lang="en-US" altLang="zh-CN"/>
              <a:t>",</a:t>
            </a:r>
            <a:endParaRPr lang="en-US" altLang="zh-CN"/>
          </a:p>
          <a:p>
            <a:r>
              <a:rPr lang="en-US" altLang="zh-CN"/>
              <a:t>    "body2": "</a:t>
            </a:r>
            <a:r>
              <a:rPr lang="zh-CN" altLang="en-US"/>
              <a:t>采购人员作为执行者，要坚守诚信合规底线，不接受回扣、不为私利选不合格供应商，这既是职业操守，也是法律要求。</a:t>
            </a:r>
            <a:r>
              <a:rPr lang="en-US" altLang="zh-CN"/>
              <a:t>"</a:t>
            </a:r>
            <a:endParaRPr lang="en-US" altLang="zh-CN"/>
          </a:p>
          <a:p>
            <a:r>
              <a:rPr lang="en-US" altLang="zh-CN"/>
              <a:t>  },</a:t>
            </a:r>
            <a:endParaRPr lang="en-US" altLang="zh-CN"/>
          </a:p>
          <a:p>
            <a:endParaRPr lang="en-US" altLang="zh-CN"/>
          </a:p>
          <a:p>
            <a:r>
              <a:rPr lang="en-US" altLang="zh-CN"/>
              <a:t>  "text_capacity_score": 0.7,</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要点列举说明</a:t>
            </a:r>
            <a:r>
              <a:rPr lang="en-US" altLang="zh-CN"/>
              <a:t>",</a:t>
            </a:r>
            <a:endParaRPr lang="en-US" altLang="zh-CN"/>
          </a:p>
          <a:p>
            <a:r>
              <a:rPr lang="en-US" altLang="zh-CN"/>
              <a:t>    "</a:t>
            </a:r>
            <a:r>
              <a:rPr lang="zh-CN" altLang="en-US"/>
              <a:t>社会责任与职业操守阐述</a:t>
            </a:r>
            <a:r>
              <a:rPr lang="en-US" altLang="zh-CN"/>
              <a:t>",</a:t>
            </a:r>
            <a:endParaRPr lang="en-US" altLang="zh-CN"/>
          </a:p>
          <a:p>
            <a:r>
              <a:rPr lang="en-US" altLang="zh-CN"/>
              <a:t>    "</a:t>
            </a:r>
            <a:r>
              <a:rPr lang="zh-CN" altLang="en-US"/>
              <a:t>多要点详细解释</a:t>
            </a:r>
            <a:r>
              <a:rPr lang="en-US" altLang="zh-CN"/>
              <a:t>",</a:t>
            </a:r>
            <a:endParaRPr lang="en-US" altLang="zh-CN"/>
          </a:p>
          <a:p>
            <a:r>
              <a:rPr lang="en-US" altLang="zh-CN"/>
              <a:t>    "</a:t>
            </a:r>
            <a:r>
              <a:rPr lang="zh-CN" altLang="en-US"/>
              <a:t>图文结合要点展示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垂直排列</a:t>
            </a:r>
            <a:r>
              <a:rPr lang="en-US" altLang="zh-CN"/>
              <a:t>", "</a:t>
            </a:r>
            <a:r>
              <a:rPr lang="zh-CN" altLang="en-US"/>
              <a:t>图标引导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"T035",</a:t>
            </a:r>
            <a:endParaRPr lang="en-US" altLang="zh-CN"/>
          </a:p>
          <a:p>
            <a:r>
              <a:rPr lang="en-US" altLang="zh-CN"/>
              <a:t>  "page_index": 1,</a:t>
            </a:r>
            <a:endParaRPr lang="en-US" altLang="zh-CN"/>
          </a:p>
          <a:p>
            <a:r>
              <a:rPr lang="en-US" altLang="zh-CN"/>
              <a:t>  "layout_type": "title_with_definition",</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[0.15, 0.15, 0.7, 0.15],</a:t>
            </a:r>
            <a:endParaRPr lang="en-US" altLang="zh-CN"/>
          </a:p>
          <a:p>
            <a:r>
              <a:rPr lang="en-US" altLang="zh-CN"/>
              <a:t>      "suggested_length": "5-10 chars",</a:t>
            </a:r>
            <a:endParaRPr lang="en-US" altLang="zh-CN"/>
          </a:p>
          <a:p>
            <a:r>
              <a:rPr lang="en-US" altLang="zh-CN"/>
              <a:t>      "font_size": "36-48",</a:t>
            </a:r>
            <a:endParaRPr lang="en-US" altLang="zh-CN"/>
          </a:p>
          <a:p>
            <a:r>
              <a:rPr lang="en-US" altLang="zh-CN"/>
              <a:t>      "note": "</a:t>
            </a:r>
            <a:r>
              <a:rPr lang="zh-CN" altLang="en-US"/>
              <a:t>主标题，概念名称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 0.4, 0.8, 0.5],</a:t>
            </a:r>
            <a:endParaRPr lang="en-US" altLang="zh-CN"/>
          </a:p>
          <a:p>
            <a:r>
              <a:rPr lang="en-US" altLang="zh-CN"/>
              <a:t>      "suggested_length": "150-400 chars",</a:t>
            </a:r>
            <a:endParaRPr lang="en-US" altLang="zh-CN"/>
          </a:p>
          <a:p>
            <a:r>
              <a:rPr lang="en-US" altLang="zh-CN"/>
              <a:t>      "font_size": "20-28",</a:t>
            </a:r>
            <a:endParaRPr lang="en-US" altLang="zh-CN"/>
          </a:p>
          <a:p>
            <a:r>
              <a:rPr lang="en-US" altLang="zh-CN"/>
              <a:t>      "note": "</a:t>
            </a:r>
            <a:r>
              <a:rPr lang="zh-CN" altLang="en-US"/>
              <a:t>概念定义正文，详细解释说明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联合采购定义</a:t>
            </a:r>
            <a:r>
              <a:rPr lang="en-US" altLang="zh-CN"/>
              <a:t>",</a:t>
            </a:r>
            <a:endParaRPr lang="en-US" altLang="zh-CN"/>
          </a:p>
          <a:p>
            <a:r>
              <a:rPr lang="en-US" altLang="zh-CN"/>
              <a:t>    "body": "</a:t>
            </a:r>
            <a:r>
              <a:rPr lang="zh-CN" altLang="en-US"/>
              <a:t>联合采购，简单来说，就是抱团取暖。它是指联合相关的、有共同需求的多个企业，将原本零散的采购项目集合起来，形成大规模的采购订单，以此来提高规模经济效益，降低采购成本。大家可以把它理解为企业与企业之间的团购。</a:t>
            </a:r>
            <a:r>
              <a:rPr lang="en-US" altLang="zh-CN"/>
              <a:t>"</a:t>
            </a:r>
            <a:endParaRPr lang="en-US" altLang="zh-CN"/>
          </a:p>
          <a:p>
            <a:r>
              <a:rPr lang="en-US" altLang="zh-CN"/>
              <a:t>  },</a:t>
            </a:r>
            <a:endParaRPr lang="en-US" altLang="zh-CN"/>
          </a:p>
          <a:p>
            <a:endParaRPr lang="en-US" altLang="zh-CN"/>
          </a:p>
          <a:p>
            <a:r>
              <a:rPr lang="en-US" altLang="zh-CN"/>
              <a:t>  "text_capacity_score": 0.7,</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概念定义</a:t>
            </a:r>
            <a:r>
              <a:rPr lang="en-US" altLang="zh-CN"/>
              <a:t>",</a:t>
            </a:r>
            <a:endParaRPr lang="en-US" altLang="zh-CN"/>
          </a:p>
          <a:p>
            <a:r>
              <a:rPr lang="en-US" altLang="zh-CN"/>
              <a:t>    "</a:t>
            </a:r>
            <a:r>
              <a:rPr lang="zh-CN" altLang="en-US"/>
              <a:t>术语解释</a:t>
            </a:r>
            <a:r>
              <a:rPr lang="en-US" altLang="zh-CN"/>
              <a:t>",</a:t>
            </a:r>
            <a:endParaRPr lang="en-US" altLang="zh-CN"/>
          </a:p>
          <a:p>
            <a:r>
              <a:rPr lang="en-US" altLang="zh-CN"/>
              <a:t>    "</a:t>
            </a:r>
            <a:r>
              <a:rPr lang="zh-CN" altLang="en-US"/>
              <a:t>名词说明</a:t>
            </a:r>
            <a:r>
              <a:rPr lang="en-US" altLang="zh-CN"/>
              <a:t>",</a:t>
            </a:r>
            <a:endParaRPr lang="en-US" altLang="zh-CN"/>
          </a:p>
          <a:p>
            <a:r>
              <a:rPr lang="en-US" altLang="zh-CN"/>
              <a:t>    "</a:t>
            </a:r>
            <a:r>
              <a:rPr lang="zh-CN" altLang="en-US"/>
              <a:t>基础知识介绍</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概念清晰</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"T010",</a:t>
            </a:r>
            <a:endParaRPr lang="en-US" altLang="zh-CN"/>
          </a:p>
          <a:p>
            <a:r>
              <a:rPr lang="en-US" altLang="zh-CN"/>
              <a:t>  "page_index": 1,</a:t>
            </a:r>
            <a:endParaRPr lang="en-US" altLang="zh-CN"/>
          </a:p>
          <a:p>
            <a:r>
              <a:rPr lang="en-US" altLang="zh-CN"/>
              <a:t>  "layout_type": "title_image_text_right",</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0.15],</a:t>
            </a:r>
            <a:endParaRPr lang="en-US" altLang="zh-CN"/>
          </a:p>
          <a:p>
            <a:r>
              <a:rPr lang="en-US" altLang="zh-CN"/>
              <a:t>      "suggested_length": "5-15 chars",</a:t>
            </a:r>
            <a:endParaRPr lang="en-US" altLang="zh-CN"/>
          </a:p>
          <a:p>
            <a:r>
              <a:rPr lang="en-US" altLang="zh-CN"/>
              <a:t>      "font_size": "40-52",</a:t>
            </a:r>
            <a:endParaRPr lang="en-US" altLang="zh-CN"/>
          </a:p>
          <a:p>
            <a:r>
              <a:rPr lang="en-US" altLang="zh-CN"/>
              <a:t>      "note": "</a:t>
            </a:r>
            <a:r>
              <a:rPr lang="zh-CN" altLang="en-US"/>
              <a:t>主标题（大纲中的副标题），概念名称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"image",</a:t>
            </a:r>
            <a:endParaRPr lang="en-US" altLang="zh-CN"/>
          </a:p>
          <a:p>
            <a:r>
              <a:rPr lang="en-US" altLang="zh-CN"/>
              <a:t>      "bbox": [0.1, 0.3, 0.35, 0.55],</a:t>
            </a:r>
            <a:endParaRPr lang="en-US" altLang="zh-CN"/>
          </a:p>
          <a:p>
            <a:r>
              <a:rPr lang="en-US" altLang="zh-CN"/>
              <a:t>      "note": "</a:t>
            </a:r>
            <a:r>
              <a:rPr lang="zh-CN" altLang="en-US"/>
              <a:t>左侧图片区域，用于放置与概念相关的标志性图片或示意图</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[0.5, 0.3, 0.45, 0.55],</a:t>
            </a:r>
            <a:endParaRPr lang="en-US" altLang="zh-CN"/>
          </a:p>
          <a:p>
            <a:r>
              <a:rPr lang="en-US" altLang="zh-CN"/>
              <a:t>      "suggested_length": "150-400 chars",</a:t>
            </a:r>
            <a:endParaRPr lang="en-US" altLang="zh-CN"/>
          </a:p>
          <a:p>
            <a:r>
              <a:rPr lang="en-US" altLang="zh-CN"/>
              <a:t>      "font_size": "20-28",</a:t>
            </a:r>
            <a:endParaRPr lang="en-US" altLang="zh-CN"/>
          </a:p>
          <a:p>
            <a:r>
              <a:rPr lang="en-US" altLang="zh-CN"/>
              <a:t>      "note": "</a:t>
            </a:r>
            <a:r>
              <a:rPr lang="zh-CN" altLang="en-US"/>
              <a:t>右侧长文本区域，用于详细的定义说明或案例分析</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联合采购定义</a:t>
            </a:r>
            <a:r>
              <a:rPr lang="en-US" altLang="zh-CN"/>
              <a:t>",</a:t>
            </a:r>
            <a:endParaRPr lang="en-US" altLang="zh-CN"/>
          </a:p>
          <a:p>
            <a:r>
              <a:rPr lang="en-US" altLang="zh-CN"/>
              <a:t>    "body": "</a:t>
            </a:r>
            <a:r>
              <a:rPr lang="zh-CN" altLang="en-US"/>
              <a:t>在山东省和江苏、上海一带，曾经有一些中小超市组成了采购联盟，通过联合采购，他们采购苹果的成本从原来的每斤</a:t>
            </a:r>
            <a:r>
              <a:rPr lang="en-US" altLang="zh-CN"/>
              <a:t>1</a:t>
            </a:r>
            <a:r>
              <a:rPr lang="zh-CN" altLang="en-US"/>
              <a:t>元降到了</a:t>
            </a:r>
            <a:r>
              <a:rPr lang="en-US" altLang="zh-CN"/>
              <a:t>0.6</a:t>
            </a:r>
            <a:r>
              <a:rPr lang="zh-CN" altLang="en-US"/>
              <a:t>元，大大提升了自身的市场竞争力。</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0.4,</a:t>
            </a:r>
            <a:endParaRPr lang="en-US" altLang="zh-CN"/>
          </a:p>
          <a:p>
            <a:endParaRPr lang="en-US" altLang="zh-CN"/>
          </a:p>
          <a:p>
            <a:r>
              <a:rPr lang="en-US" altLang="zh-CN"/>
              <a:t>  "recommended_usage": [</a:t>
            </a:r>
            <a:endParaRPr lang="en-US" altLang="zh-CN"/>
          </a:p>
          <a:p>
            <a:r>
              <a:rPr lang="en-US" altLang="zh-CN"/>
              <a:t>    "</a:t>
            </a:r>
            <a:r>
              <a:rPr lang="zh-CN" altLang="en-US"/>
              <a:t>概念定义与案例结合展示</a:t>
            </a:r>
            <a:r>
              <a:rPr lang="en-US" altLang="zh-CN"/>
              <a:t>",</a:t>
            </a:r>
            <a:endParaRPr lang="en-US" altLang="zh-CN"/>
          </a:p>
          <a:p>
            <a:r>
              <a:rPr lang="en-US" altLang="zh-CN"/>
              <a:t>    "</a:t>
            </a:r>
            <a:r>
              <a:rPr lang="zh-CN" altLang="en-US"/>
              <a:t>图文并茂的概念解释</a:t>
            </a:r>
            <a:r>
              <a:rPr lang="en-US" altLang="zh-CN"/>
              <a:t>",</a:t>
            </a:r>
            <a:endParaRPr lang="en-US" altLang="zh-CN"/>
          </a:p>
          <a:p>
            <a:r>
              <a:rPr lang="en-US" altLang="zh-CN"/>
              <a:t>    "</a:t>
            </a:r>
            <a:r>
              <a:rPr lang="zh-CN" altLang="en-US"/>
              <a:t>案例驱动式定义说明</a:t>
            </a:r>
            <a:r>
              <a:rPr lang="en-US" altLang="zh-CN"/>
              <a:t>",</a:t>
            </a:r>
            <a:endParaRPr lang="en-US" altLang="zh-CN"/>
          </a:p>
          <a:p>
            <a:r>
              <a:rPr lang="en-US" altLang="zh-CN"/>
              <a:t>    "</a:t>
            </a:r>
            <a:r>
              <a:rPr lang="zh-CN" altLang="en-US"/>
              <a:t>商务概念图解</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左侧图片右侧文字</a:t>
            </a:r>
            <a:r>
              <a:rPr lang="en-US" altLang="zh-CN"/>
              <a:t>", "</a:t>
            </a:r>
            <a:r>
              <a:rPr lang="zh-CN" altLang="en-US"/>
              <a:t>案例说明</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"T021",</a:t>
            </a:r>
            <a:endParaRPr lang="en-US" altLang="zh-CN" dirty="0"/>
          </a:p>
          <a:p>
            <a:r>
              <a:rPr lang="en-US" altLang="zh-CN" dirty="0"/>
              <a:t>  "page_index": 1,</a:t>
            </a:r>
            <a:endParaRPr lang="en-US" altLang="zh-CN" dirty="0"/>
          </a:p>
          <a:p>
            <a:r>
              <a:rPr lang="en-US" altLang="zh-CN" dirty="0"/>
              <a:t>  "layout_type": "title_with_text_image_grid",</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a:t>
            </a:r>
            <a:endParaRPr lang="en-US" altLang="zh-CN" dirty="0"/>
          </a:p>
          <a:p>
            <a:r>
              <a:rPr lang="en-US" altLang="zh-CN" dirty="0"/>
              <a:t>      "suggested_length": "5-10 chars",</a:t>
            </a:r>
            <a:endParaRPr lang="en-US" altLang="zh-CN" dirty="0"/>
          </a:p>
          <a:p>
            <a:r>
              <a:rPr lang="en-US" altLang="zh-CN" dirty="0"/>
              <a:t>      "font_size": "40-52",</a:t>
            </a:r>
            <a:endParaRPr lang="en-US" altLang="zh-CN" dirty="0"/>
          </a:p>
          <a:p>
            <a:r>
              <a:rPr lang="en-US" altLang="zh-CN" dirty="0"/>
              <a:t>      "note": "</a:t>
            </a:r>
            <a:r>
              <a:rPr lang="zh-CN" altLang="en-US" dirty="0"/>
              <a:t>主标题（大纲中的二级标题），核心原则名称</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"body",</a:t>
            </a:r>
            <a:endParaRPr lang="en-US" altLang="zh-CN" dirty="0"/>
          </a:p>
          <a:p>
            <a:r>
              <a:rPr lang="en-US" altLang="zh-CN" dirty="0"/>
              <a:t>      "bbox": [0.1, 0.18, 0.4, 0.35],</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左上长文本，用于解释原则含义或定义</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"image",</a:t>
            </a:r>
            <a:endParaRPr lang="en-US" altLang="zh-CN" dirty="0"/>
          </a:p>
          <a:p>
            <a:r>
              <a:rPr lang="en-US" altLang="zh-CN" dirty="0"/>
              <a:t>      "bbox": [0.55, 0.18, 0.35, 0.35],</a:t>
            </a:r>
            <a:endParaRPr lang="en-US" altLang="zh-CN" dirty="0"/>
          </a:p>
          <a:p>
            <a:r>
              <a:rPr lang="en-US" altLang="zh-CN" dirty="0"/>
              <a:t>      "note": "</a:t>
            </a:r>
            <a:r>
              <a:rPr lang="zh-CN" altLang="en-US" dirty="0"/>
              <a:t>右上图片，用于展示与原则相关的示意图或图表</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"image",</a:t>
            </a:r>
            <a:endParaRPr lang="en-US" altLang="zh-CN" dirty="0"/>
          </a:p>
          <a:p>
            <a:r>
              <a:rPr lang="en-US" altLang="zh-CN" dirty="0"/>
              <a:t>      "bbox": [0.1, 0.56, 0.35, 0.35],</a:t>
            </a:r>
            <a:endParaRPr lang="en-US" altLang="zh-CN" dirty="0"/>
          </a:p>
          <a:p>
            <a:r>
              <a:rPr lang="en-US" altLang="zh-CN" dirty="0"/>
              <a:t>      "note": "</a:t>
            </a:r>
            <a:r>
              <a:rPr lang="zh-CN" altLang="en-US" dirty="0"/>
              <a:t>左下图片，用于展示案例相关的图片或图示</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[0.55, 0.56, 0.35, 0.35],</a:t>
            </a:r>
            <a:endParaRPr lang="en-US" altLang="zh-CN" dirty="0"/>
          </a:p>
          <a:p>
            <a:r>
              <a:rPr lang="en-US" altLang="zh-CN" dirty="0"/>
              <a:t>      "suggested_length": "150-350 chars",</a:t>
            </a:r>
            <a:endParaRPr lang="en-US" altLang="zh-CN" dirty="0"/>
          </a:p>
          <a:p>
            <a:r>
              <a:rPr lang="en-US" altLang="zh-CN" dirty="0"/>
              <a:t>      "font_size": "20-28",</a:t>
            </a:r>
            <a:endParaRPr lang="en-US" altLang="zh-CN" dirty="0"/>
          </a:p>
          <a:p>
            <a:r>
              <a:rPr lang="en-US" altLang="zh-CN" dirty="0"/>
              <a:t>      "note": "</a:t>
            </a:r>
            <a:r>
              <a:rPr lang="zh-CN" altLang="en-US" dirty="0"/>
              <a:t>右下长文本，用于展示具体案例或进一步说明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集体效应原则</a:t>
            </a:r>
            <a:r>
              <a:rPr lang="en-US" altLang="zh-CN" dirty="0"/>
              <a:t>",</a:t>
            </a:r>
            <a:endParaRPr lang="en-US" altLang="zh-CN" dirty="0"/>
          </a:p>
          <a:p>
            <a:r>
              <a:rPr lang="en-US" altLang="zh-CN" dirty="0"/>
              <a:t>    "body_left_top": "</a:t>
            </a:r>
            <a:r>
              <a:rPr lang="zh-CN" altLang="en-US" dirty="0"/>
              <a:t>比如采购大批量原材料，虽然单价低，但会增加仓储成本；采购小批量原材料，单价可能高，但仓储成本低。这时候就要计算总成本，找到最优平衡点。</a:t>
            </a:r>
            <a:r>
              <a:rPr lang="en-US" altLang="zh-CN" dirty="0"/>
              <a:t>",</a:t>
            </a:r>
            <a:endParaRPr lang="en-US" altLang="zh-CN" dirty="0"/>
          </a:p>
          <a:p>
            <a:r>
              <a:rPr lang="en-US" altLang="zh-CN" dirty="0"/>
              <a:t>    "body_right_bottom": "</a:t>
            </a:r>
            <a:r>
              <a:rPr lang="zh-CN" altLang="en-US" dirty="0"/>
              <a:t>某食品企业采购面粉，要是一次采购太多，需要租更大的仓库，还得承担面粉变质的风险；要是采购太少，频繁补货会增加运输成本，所以要根据生产需求和仓储能力确定采购量。</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a:t>
            </a:r>
            <a:endParaRPr lang="en-US" altLang="zh-CN" dirty="0"/>
          </a:p>
          <a:p>
            <a:r>
              <a:rPr lang="en-US" altLang="zh-CN" dirty="0"/>
              <a:t>  "visual_density": 0.5,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原则解释与案例结合</a:t>
            </a:r>
            <a:r>
              <a:rPr lang="en-US" altLang="zh-CN" dirty="0"/>
              <a:t>",</a:t>
            </a:r>
            <a:endParaRPr lang="en-US" altLang="zh-CN" dirty="0"/>
          </a:p>
          <a:p>
            <a:r>
              <a:rPr lang="en-US" altLang="zh-CN" dirty="0"/>
              <a:t>    "</a:t>
            </a:r>
            <a:r>
              <a:rPr lang="zh-CN" altLang="en-US" dirty="0"/>
              <a:t>图文交叉说明</a:t>
            </a:r>
            <a:r>
              <a:rPr lang="en-US" altLang="zh-CN" dirty="0"/>
              <a:t>",</a:t>
            </a:r>
            <a:endParaRPr lang="en-US" altLang="zh-CN" dirty="0"/>
          </a:p>
          <a:p>
            <a:r>
              <a:rPr lang="en-US" altLang="zh-CN" dirty="0"/>
              <a:t>    "</a:t>
            </a:r>
            <a:r>
              <a:rPr lang="zh-CN" altLang="en-US" dirty="0"/>
              <a:t>成本平衡分析</a:t>
            </a:r>
            <a:r>
              <a:rPr lang="en-US" altLang="zh-CN" dirty="0"/>
              <a:t>",</a:t>
            </a:r>
            <a:endParaRPr lang="en-US" altLang="zh-CN" dirty="0"/>
          </a:p>
          <a:p>
            <a:r>
              <a:rPr lang="en-US" altLang="zh-CN" dirty="0"/>
              <a:t>    "</a:t>
            </a:r>
            <a:r>
              <a:rPr lang="zh-CN" altLang="en-US" dirty="0"/>
              <a:t>采购策略展示</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网格布局</a:t>
            </a:r>
            <a:r>
              <a:rPr lang="en-US" altLang="zh-CN" dirty="0"/>
              <a:t>", "</a:t>
            </a:r>
            <a:r>
              <a:rPr lang="zh-CN" altLang="en-US" dirty="0"/>
              <a:t>图文结合</a:t>
            </a:r>
            <a:r>
              <a:rPr lang="en-US" altLang="zh-CN" dirty="0"/>
              <a:t>", "</a:t>
            </a:r>
            <a:r>
              <a:rPr lang="zh-CN" altLang="en-US" dirty="0"/>
              <a:t>案例驱动</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"T012",</a:t>
            </a:r>
            <a:endParaRPr lang="en-US" altLang="zh-CN"/>
          </a:p>
          <a:p>
            <a:r>
              <a:rPr lang="en-US" altLang="zh-CN"/>
              <a:t>  "page_index": 1,</a:t>
            </a:r>
            <a:endParaRPr lang="en-US" altLang="zh-CN"/>
          </a:p>
          <a:p>
            <a:r>
              <a:rPr lang="en-US" altLang="zh-CN"/>
              <a:t>  "layout_type": "title_subtitle_image_text",</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"36-48",</a:t>
            </a:r>
            <a:endParaRPr lang="en-US" altLang="zh-CN"/>
          </a:p>
          <a:p>
            <a:r>
              <a:rPr lang="en-US" altLang="zh-CN"/>
              <a:t>      "note": "</a:t>
            </a:r>
            <a:r>
              <a:rPr lang="zh-CN" altLang="en-US"/>
              <a:t>主标题，核心主题或对比维度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副标题，用于进一步说明对比的具体方面</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0.35, 0.4, 0.5],</a:t>
            </a:r>
            <a:endParaRPr lang="en-US" altLang="zh-CN"/>
          </a:p>
          <a:p>
            <a:r>
              <a:rPr lang="en-US" altLang="zh-CN"/>
              <a:t>      "note": "</a:t>
            </a:r>
            <a:r>
              <a:rPr lang="zh-CN" altLang="en-US"/>
              <a:t>左侧矩形图片区域，用于放置对比示意图、流程图表或案例图片</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[0.55, 0.35, 0.35, 0.5],</a:t>
            </a:r>
            <a:endParaRPr lang="en-US" altLang="zh-CN"/>
          </a:p>
          <a:p>
            <a:r>
              <a:rPr lang="en-US" altLang="zh-CN"/>
              <a:t>      "suggested_length": "200-500 chars",</a:t>
            </a:r>
            <a:endParaRPr lang="en-US" altLang="zh-CN"/>
          </a:p>
          <a:p>
            <a:r>
              <a:rPr lang="en-US" altLang="zh-CN"/>
              <a:t>      "font_size": "20-28",</a:t>
            </a:r>
            <a:endParaRPr lang="en-US" altLang="zh-CN"/>
          </a:p>
          <a:p>
            <a:r>
              <a:rPr lang="en-US" altLang="zh-CN"/>
              <a:t>      "note": "</a:t>
            </a:r>
            <a:r>
              <a:rPr lang="zh-CN" altLang="en-US"/>
              <a:t>右侧长文本区域，用于详细说明对比内容、案例分析或解释说明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传统采购管理与现代采购管理的区别</a:t>
            </a:r>
            <a:r>
              <a:rPr lang="en-US" altLang="zh-CN"/>
              <a:t>",</a:t>
            </a:r>
            <a:endParaRPr lang="en-US" altLang="zh-CN"/>
          </a:p>
          <a:p>
            <a:r>
              <a:rPr lang="en-US" altLang="zh-CN"/>
              <a:t>    "subtitle": "</a:t>
            </a:r>
            <a:r>
              <a:rPr lang="zh-CN" altLang="en-US"/>
              <a:t>质量问题处理和信息沟通维度</a:t>
            </a:r>
            <a:r>
              <a:rPr lang="en-US" altLang="zh-CN"/>
              <a:t>",</a:t>
            </a:r>
            <a:endParaRPr lang="en-US" altLang="zh-CN"/>
          </a:p>
          <a:p>
            <a:r>
              <a:rPr lang="en-US" altLang="zh-CN"/>
              <a:t>    "body": "</a:t>
            </a:r>
            <a:r>
              <a:rPr lang="zh-CN" altLang="en-US"/>
              <a:t>如苹果公司会派驻工程师到核心芯片供应商工厂监督生产，从源头把控质量，到货后基本不重复检验；信息沟通通过网络实时进行，供应商能通过系统查看苹果生产计划提前备货，苹果也能实时查看供应商生产进度，有问题随时沟通。</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0.5,</a:t>
            </a:r>
            <a:endParaRPr lang="en-US" altLang="zh-CN"/>
          </a:p>
          <a:p>
            <a:endParaRPr lang="en-US" altLang="zh-CN"/>
          </a:p>
          <a:p>
            <a:r>
              <a:rPr lang="en-US" altLang="zh-CN"/>
              <a:t>  "recommended_usage": [</a:t>
            </a:r>
            <a:endParaRPr lang="en-US" altLang="zh-CN"/>
          </a:p>
          <a:p>
            <a:r>
              <a:rPr lang="en-US" altLang="zh-CN"/>
              <a:t>    "</a:t>
            </a:r>
            <a:r>
              <a:rPr lang="zh-CN" altLang="en-US"/>
              <a:t>维度对比分析</a:t>
            </a:r>
            <a:r>
              <a:rPr lang="en-US" altLang="zh-CN"/>
              <a:t>",</a:t>
            </a:r>
            <a:endParaRPr lang="en-US" altLang="zh-CN"/>
          </a:p>
          <a:p>
            <a:r>
              <a:rPr lang="en-US" altLang="zh-CN"/>
              <a:t>    "</a:t>
            </a:r>
            <a:r>
              <a:rPr lang="zh-CN" altLang="en-US"/>
              <a:t>案例图文详解</a:t>
            </a:r>
            <a:r>
              <a:rPr lang="en-US" altLang="zh-CN"/>
              <a:t>",</a:t>
            </a:r>
            <a:endParaRPr lang="en-US" altLang="zh-CN"/>
          </a:p>
          <a:p>
            <a:r>
              <a:rPr lang="en-US" altLang="zh-CN"/>
              <a:t>    "</a:t>
            </a:r>
            <a:r>
              <a:rPr lang="zh-CN" altLang="en-US"/>
              <a:t>区别说明</a:t>
            </a:r>
            <a:r>
              <a:rPr lang="en-US" altLang="zh-CN"/>
              <a:t>",</a:t>
            </a:r>
            <a:endParaRPr lang="en-US" altLang="zh-CN"/>
          </a:p>
          <a:p>
            <a:r>
              <a:rPr lang="en-US" altLang="zh-CN"/>
              <a:t>    "</a:t>
            </a:r>
            <a:r>
              <a:rPr lang="zh-CN" altLang="en-US"/>
              <a:t>趋势对比展示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图文对比</a:t>
            </a:r>
            <a:r>
              <a:rPr lang="en-US" altLang="zh-CN"/>
              <a:t>", "</a:t>
            </a:r>
            <a:r>
              <a:rPr lang="zh-CN" altLang="en-US"/>
              <a:t>左右分栏</a:t>
            </a:r>
            <a:r>
              <a:rPr lang="en-US" altLang="zh-CN"/>
              <a:t>", "</a:t>
            </a:r>
            <a:r>
              <a:rPr lang="zh-CN" altLang="en-US"/>
              <a:t>案例分析</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"T013",</a:t>
            </a:r>
            <a:endParaRPr lang="en-US" altLang="zh-CN"/>
          </a:p>
          <a:p>
            <a:r>
              <a:rPr lang="en-US" altLang="zh-CN"/>
              <a:t>  "page_index": 1,</a:t>
            </a:r>
            <a:endParaRPr lang="en-US" altLang="zh-CN"/>
          </a:p>
          <a:p>
            <a:r>
              <a:rPr lang="en-US" altLang="zh-CN"/>
              <a:t>  "layout_type": "title_subtitle_text_bottom_image",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"36-48",</a:t>
            </a:r>
            <a:endParaRPr lang="en-US" altLang="zh-CN"/>
          </a:p>
          <a:p>
            <a:r>
              <a:rPr lang="en-US" altLang="zh-CN"/>
              <a:t>      "note": "</a:t>
            </a:r>
            <a:r>
              <a:rPr lang="zh-CN" altLang="en-US"/>
              <a:t>主标题，核心主题或对比维度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副标题，用于进一步说明对比的具体方面</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0.33, 0.8, 0.3],</a:t>
            </a:r>
            <a:endParaRPr lang="en-US" altLang="zh-CN"/>
          </a:p>
          <a:p>
            <a:r>
              <a:rPr lang="en-US" altLang="zh-CN"/>
              <a:t>      "suggested_length": "100-300 chars",</a:t>
            </a:r>
            <a:endParaRPr lang="en-US" altLang="zh-CN"/>
          </a:p>
          <a:p>
            <a:r>
              <a:rPr lang="en-US" altLang="zh-CN"/>
              <a:t>      "font_size": "20-28",</a:t>
            </a:r>
            <a:endParaRPr lang="en-US" altLang="zh-CN"/>
          </a:p>
          <a:p>
            <a:r>
              <a:rPr lang="en-US" altLang="zh-CN"/>
              <a:t>      "note": "</a:t>
            </a:r>
            <a:r>
              <a:rPr lang="zh-CN" altLang="en-US"/>
              <a:t>长文本区域，用于详细说明对比内容、案例分析或解释说明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[0.1, 0.66, 0.8, 0.25],</a:t>
            </a:r>
            <a:endParaRPr lang="en-US" altLang="zh-CN"/>
          </a:p>
          <a:p>
            <a:r>
              <a:rPr lang="en-US" altLang="zh-CN"/>
              <a:t>      "note": "</a:t>
            </a:r>
            <a:r>
              <a:rPr lang="zh-CN" altLang="en-US"/>
              <a:t>底部长方形图片区域，用于放置相关的主题图片、示意图或图标</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传统采购管理与现代采购管理的区别</a:t>
            </a:r>
            <a:r>
              <a:rPr lang="en-US" altLang="zh-CN"/>
              <a:t>",</a:t>
            </a:r>
            <a:endParaRPr lang="en-US" altLang="zh-CN"/>
          </a:p>
          <a:p>
            <a:r>
              <a:rPr lang="en-US" altLang="zh-CN"/>
              <a:t>    "subtitle": "</a:t>
            </a:r>
            <a:r>
              <a:rPr lang="zh-CN" altLang="en-US"/>
              <a:t>库存认知和供应商数量维度</a:t>
            </a:r>
            <a:r>
              <a:rPr lang="en-US" altLang="zh-CN"/>
              <a:t>",</a:t>
            </a:r>
            <a:endParaRPr lang="en-US" altLang="zh-CN"/>
          </a:p>
          <a:p>
            <a:r>
              <a:rPr lang="en-US" altLang="zh-CN"/>
              <a:t>    "body": "</a:t>
            </a:r>
            <a:r>
              <a:rPr lang="zh-CN" altLang="en-US"/>
              <a:t>华为采购</a:t>
            </a:r>
            <a:r>
              <a:rPr lang="en-US" altLang="zh-CN"/>
              <a:t>5G</a:t>
            </a:r>
            <a:r>
              <a:rPr lang="zh-CN" altLang="en-US"/>
              <a:t>芯片，主要和高通、联发科等少数几家合作，保证供应稳定和技术同步。</a:t>
            </a:r>
            <a:r>
              <a:rPr lang="en-US" altLang="zh-CN"/>
              <a:t>"</a:t>
            </a:r>
            <a:endParaRPr lang="en-US" altLang="zh-CN"/>
          </a:p>
          <a:p>
            <a:r>
              <a:rPr lang="en-US" altLang="zh-CN"/>
              <a:t>  },</a:t>
            </a:r>
            <a:endParaRPr lang="en-US" altLang="zh-CN"/>
          </a:p>
          <a:p>
            <a:endParaRPr lang="en-US" altLang="zh-CN"/>
          </a:p>
          <a:p>
            <a:r>
              <a:rPr lang="en-US" altLang="zh-CN"/>
              <a:t>  "text_capacity_score": 0.55,</a:t>
            </a:r>
            <a:endParaRPr lang="en-US" altLang="zh-CN"/>
          </a:p>
          <a:p>
            <a:r>
              <a:rPr lang="en-US" altLang="zh-CN"/>
              <a:t>  "visual_density": 0.45,</a:t>
            </a:r>
            <a:endParaRPr lang="en-US" altLang="zh-CN"/>
          </a:p>
          <a:p>
            <a:endParaRPr lang="en-US" altLang="zh-CN"/>
          </a:p>
          <a:p>
            <a:r>
              <a:rPr lang="en-US" altLang="zh-CN"/>
              <a:t>  "recommended_usage": [</a:t>
            </a:r>
            <a:endParaRPr lang="en-US" altLang="zh-CN"/>
          </a:p>
          <a:p>
            <a:r>
              <a:rPr lang="en-US" altLang="zh-CN"/>
              <a:t>    "</a:t>
            </a:r>
            <a:r>
              <a:rPr lang="zh-CN" altLang="en-US"/>
              <a:t>维度对比分析</a:t>
            </a:r>
            <a:r>
              <a:rPr lang="en-US" altLang="zh-CN"/>
              <a:t>",</a:t>
            </a:r>
            <a:endParaRPr lang="en-US" altLang="zh-CN"/>
          </a:p>
          <a:p>
            <a:r>
              <a:rPr lang="en-US" altLang="zh-CN"/>
              <a:t>    "</a:t>
            </a:r>
            <a:r>
              <a:rPr lang="zh-CN" altLang="en-US"/>
              <a:t>案例图文详解</a:t>
            </a:r>
            <a:r>
              <a:rPr lang="en-US" altLang="zh-CN"/>
              <a:t>",</a:t>
            </a:r>
            <a:endParaRPr lang="en-US" altLang="zh-CN"/>
          </a:p>
          <a:p>
            <a:r>
              <a:rPr lang="en-US" altLang="zh-CN"/>
              <a:t>    "</a:t>
            </a:r>
            <a:r>
              <a:rPr lang="zh-CN" altLang="en-US"/>
              <a:t>概念说明配图</a:t>
            </a:r>
            <a:r>
              <a:rPr lang="en-US" altLang="zh-CN"/>
              <a:t>",</a:t>
            </a:r>
            <a:endParaRPr lang="en-US" altLang="zh-CN"/>
          </a:p>
          <a:p>
            <a:r>
              <a:rPr lang="en-US" altLang="zh-CN"/>
              <a:t>    "</a:t>
            </a:r>
            <a:r>
              <a:rPr lang="zh-CN" altLang="en-US"/>
              <a:t>趋势对比展示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垂直布局</a:t>
            </a:r>
            <a:r>
              <a:rPr lang="en-US" altLang="zh-CN"/>
              <a:t>", "</a:t>
            </a:r>
            <a:r>
              <a:rPr lang="zh-CN" altLang="en-US"/>
              <a:t>图文结合</a:t>
            </a:r>
            <a:r>
              <a:rPr lang="en-US" altLang="zh-CN"/>
              <a:t>", "</a:t>
            </a:r>
            <a:r>
              <a:rPr lang="zh-CN" altLang="en-US"/>
              <a:t>案例分析</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"T022",</a:t>
            </a:r>
            <a:endParaRPr lang="en-US" altLang="zh-CN"/>
          </a:p>
          <a:p>
            <a:r>
              <a:rPr lang="en-US" altLang="zh-CN"/>
              <a:t>  "page_index": 1,</a:t>
            </a:r>
            <a:endParaRPr lang="en-US" altLang="zh-CN"/>
          </a:p>
          <a:p>
            <a:r>
              <a:rPr lang="en-US" altLang="zh-CN"/>
              <a:t>  "layout_type": "title_subtitle_left_image_right_texts",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0.35, 0.4, 0.5],</a:t>
            </a:r>
            <a:endParaRPr lang="en-US" altLang="zh-CN"/>
          </a:p>
          <a:p>
            <a:r>
              <a:rPr lang="en-US" altLang="zh-CN"/>
              <a:t>      "note": "</a:t>
            </a:r>
            <a:r>
              <a:rPr lang="zh-CN" altLang="en-US"/>
              <a:t>左侧大图片，用于展示与内容相关的图表或示意图</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[0.55, 0.35, 0.35, 0.12],</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右侧第一个文本，简要说明措施或做法</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[0.55, 0.5, 0.35, 0.12],</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右侧第二个文本，说明优势或效果</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[0.55, 0.65, 0.35, 0.2],</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右侧第三个文本，总结说明或案例</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采购管理中心化</a:t>
            </a:r>
            <a:r>
              <a:rPr lang="en-US" altLang="zh-CN"/>
              <a:t>",</a:t>
            </a:r>
            <a:endParaRPr lang="en-US" altLang="zh-CN"/>
          </a:p>
          <a:p>
            <a:r>
              <a:rPr lang="en-US" altLang="zh-CN"/>
              <a:t>    "body1": "</a:t>
            </a:r>
            <a:r>
              <a:rPr lang="zh-CN" altLang="en-US"/>
              <a:t>集团统一招标、统一谈判</a:t>
            </a:r>
            <a:r>
              <a:rPr lang="en-US" altLang="zh-CN"/>
              <a:t>",</a:t>
            </a:r>
            <a:endParaRPr lang="en-US" altLang="zh-CN"/>
          </a:p>
          <a:p>
            <a:r>
              <a:rPr lang="en-US" altLang="zh-CN"/>
              <a:t>    "body2": "</a:t>
            </a:r>
            <a:r>
              <a:rPr lang="zh-CN" altLang="en-US"/>
              <a:t>既能降低成本，又能保证质量标准统一。</a:t>
            </a:r>
            <a:r>
              <a:rPr lang="en-US" altLang="zh-CN"/>
              <a:t>",</a:t>
            </a:r>
            <a:endParaRPr lang="en-US" altLang="zh-CN"/>
          </a:p>
          <a:p>
            <a:r>
              <a:rPr lang="en-US" altLang="zh-CN"/>
              <a:t>    "body3": "</a:t>
            </a:r>
            <a:r>
              <a:rPr lang="zh-CN" altLang="en-US"/>
              <a:t>大型企业越来越倾向于把采购权集中到集团总部，比如中石化、中石油这样的央企</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0.4,</a:t>
            </a:r>
            <a:endParaRPr lang="en-US" altLang="zh-CN"/>
          </a:p>
          <a:p>
            <a:endParaRPr lang="en-US" altLang="zh-CN"/>
          </a:p>
          <a:p>
            <a:r>
              <a:rPr lang="en-US" altLang="zh-CN"/>
              <a:t>  "recommended_usage": [</a:t>
            </a:r>
            <a:endParaRPr lang="en-US" altLang="zh-CN"/>
          </a:p>
          <a:p>
            <a:r>
              <a:rPr lang="en-US" altLang="zh-CN"/>
              <a:t>    "</a:t>
            </a:r>
            <a:r>
              <a:rPr lang="zh-CN" altLang="en-US"/>
              <a:t>趋势介绍</a:t>
            </a:r>
            <a:r>
              <a:rPr lang="en-US" altLang="zh-CN"/>
              <a:t>",</a:t>
            </a:r>
            <a:endParaRPr lang="en-US" altLang="zh-CN"/>
          </a:p>
          <a:p>
            <a:r>
              <a:rPr lang="en-US" altLang="zh-CN"/>
              <a:t>    "</a:t>
            </a:r>
            <a:r>
              <a:rPr lang="zh-CN" altLang="en-US"/>
              <a:t>中心化管理说明</a:t>
            </a:r>
            <a:r>
              <a:rPr lang="en-US" altLang="zh-CN"/>
              <a:t>",</a:t>
            </a:r>
            <a:endParaRPr lang="en-US" altLang="zh-CN"/>
          </a:p>
          <a:p>
            <a:r>
              <a:rPr lang="en-US" altLang="zh-CN"/>
              <a:t>    "</a:t>
            </a:r>
            <a:r>
              <a:rPr lang="zh-CN" altLang="en-US"/>
              <a:t>图文结合展示</a:t>
            </a:r>
            <a:r>
              <a:rPr lang="en-US" altLang="zh-CN"/>
              <a:t>",</a:t>
            </a:r>
            <a:endParaRPr lang="en-US" altLang="zh-CN"/>
          </a:p>
          <a:p>
            <a:r>
              <a:rPr lang="en-US" altLang="zh-CN"/>
              <a:t>    "</a:t>
            </a:r>
            <a:r>
              <a:rPr lang="zh-CN" altLang="en-US"/>
              <a:t>企业案例说明</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左侧图片右侧文字</a:t>
            </a:r>
            <a:r>
              <a:rPr lang="en-US" altLang="zh-CN"/>
              <a:t>", "</a:t>
            </a:r>
            <a:r>
              <a:rPr lang="zh-CN" altLang="en-US"/>
              <a:t>趋势展示</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"T031",</a:t>
            </a:r>
            <a:endParaRPr lang="en-US" altLang="zh-CN"/>
          </a:p>
          <a:p>
            <a:r>
              <a:rPr lang="en-US" altLang="zh-CN"/>
              <a:t>  "page_index": 1,</a:t>
            </a:r>
            <a:endParaRPr lang="en-US" altLang="zh-CN"/>
          </a:p>
          <a:p>
            <a:r>
              <a:rPr lang="en-US" altLang="zh-CN"/>
              <a:t>  "layout_type": "title_subtitle_three_short_texts",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0.24,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0.35, 0.25, 0.15],</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第一个短文本，要点或关键词</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[0.375, 0.35, 0.25, 0.15],</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第二个短文本，要点或关键词</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[0.65, 0.35, 0.25, 0.15],</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第三个短文本，要点或关键词</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参与制造或外购决策</a:t>
            </a:r>
            <a:r>
              <a:rPr lang="en-US" altLang="zh-CN"/>
              <a:t>",</a:t>
            </a:r>
            <a:endParaRPr lang="en-US" altLang="zh-CN"/>
          </a:p>
          <a:p>
            <a:r>
              <a:rPr lang="en-US" altLang="zh-CN"/>
              <a:t>    "body1": "</a:t>
            </a:r>
            <a:r>
              <a:rPr lang="zh-CN" altLang="en-US"/>
              <a:t>参与企业决策</a:t>
            </a:r>
            <a:r>
              <a:rPr lang="en-US" altLang="zh-CN"/>
              <a:t>",</a:t>
            </a:r>
            <a:endParaRPr lang="en-US" altLang="zh-CN"/>
          </a:p>
          <a:p>
            <a:r>
              <a:rPr lang="en-US" altLang="zh-CN"/>
              <a:t>    "body2": "</a:t>
            </a:r>
            <a:r>
              <a:rPr lang="zh-CN" altLang="en-US"/>
              <a:t>提供数据支持</a:t>
            </a:r>
            <a:r>
              <a:rPr lang="en-US" altLang="zh-CN"/>
              <a:t>",</a:t>
            </a:r>
            <a:endParaRPr lang="en-US" altLang="zh-CN"/>
          </a:p>
          <a:p>
            <a:r>
              <a:rPr lang="en-US" altLang="zh-CN"/>
              <a:t>    "body3": "</a:t>
            </a:r>
            <a:r>
              <a:rPr lang="zh-CN" altLang="en-US"/>
              <a:t>帮助企业做决策</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要点列举</a:t>
            </a:r>
            <a:r>
              <a:rPr lang="en-US" altLang="zh-CN"/>
              <a:t>",</a:t>
            </a:r>
            <a:endParaRPr lang="en-US" altLang="zh-CN"/>
          </a:p>
          <a:p>
            <a:r>
              <a:rPr lang="en-US" altLang="zh-CN"/>
              <a:t>    "</a:t>
            </a:r>
            <a:r>
              <a:rPr lang="zh-CN" altLang="en-US"/>
              <a:t>趋势说明</a:t>
            </a:r>
            <a:r>
              <a:rPr lang="en-US" altLang="zh-CN"/>
              <a:t>",</a:t>
            </a:r>
            <a:endParaRPr lang="en-US" altLang="zh-CN"/>
          </a:p>
          <a:p>
            <a:r>
              <a:rPr lang="en-US" altLang="zh-CN"/>
              <a:t>    "</a:t>
            </a:r>
            <a:r>
              <a:rPr lang="zh-CN" altLang="en-US"/>
              <a:t>简短列表展示</a:t>
            </a:r>
            <a:r>
              <a:rPr lang="en-US" altLang="zh-CN"/>
              <a:t>",</a:t>
            </a:r>
            <a:endParaRPr lang="en-US" altLang="zh-CN"/>
          </a:p>
          <a:p>
            <a:r>
              <a:rPr lang="en-US" altLang="zh-CN"/>
              <a:t>    "</a:t>
            </a:r>
            <a:r>
              <a:rPr lang="zh-CN" altLang="en-US"/>
              <a:t>决策参与展示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分栏布局</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"T011",</a:t>
            </a:r>
            <a:endParaRPr lang="en-US" altLang="zh-CN"/>
          </a:p>
          <a:p>
            <a:r>
              <a:rPr lang="en-US" altLang="zh-CN"/>
              <a:t>  "page_index": 1,</a:t>
            </a:r>
            <a:endParaRPr lang="en-US" altLang="zh-CN"/>
          </a:p>
          <a:p>
            <a:r>
              <a:rPr lang="en-US" altLang="zh-CN"/>
              <a:t>  "layout_type": "title_subtitle_text_large_image",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0.12],</a:t>
            </a:r>
            <a:endParaRPr lang="en-US" altLang="zh-CN"/>
          </a:p>
          <a:p>
            <a:r>
              <a:rPr lang="en-US" altLang="zh-CN"/>
              <a:t>      "suggested_length": "10-20 chars",</a:t>
            </a:r>
            <a:endParaRPr lang="en-US" altLang="zh-CN"/>
          </a:p>
          <a:p>
            <a:r>
              <a:rPr lang="en-US" altLang="zh-CN"/>
              <a:t>      "font_size": "36-48",</a:t>
            </a:r>
            <a:endParaRPr lang="en-US" altLang="zh-CN"/>
          </a:p>
          <a:p>
            <a:r>
              <a:rPr lang="en-US" altLang="zh-CN"/>
              <a:t>      "note": "</a:t>
            </a:r>
            <a:r>
              <a:rPr lang="zh-CN" altLang="en-US"/>
              <a:t>主标题，整体主题或趋势名称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0.24,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副标题，用于说明具体的发展方向或细分主题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0.35,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正文区域，用于详细解释概念、趋势或提供案例说明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[0.1, 0.58, 0.8, 0.35],</a:t>
            </a:r>
            <a:endParaRPr lang="en-US" altLang="zh-CN"/>
          </a:p>
          <a:p>
            <a:r>
              <a:rPr lang="en-US" altLang="zh-CN"/>
              <a:t>      "note": "</a:t>
            </a:r>
            <a:r>
              <a:rPr lang="zh-CN" altLang="en-US"/>
              <a:t>大型图片区域，用于展示相关的示意图、平台界面或流程图</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网络采购</a:t>
            </a:r>
            <a:r>
              <a:rPr lang="en-US" altLang="zh-CN"/>
              <a:t>",</a:t>
            </a:r>
            <a:endParaRPr lang="en-US" altLang="zh-CN"/>
          </a:p>
          <a:p>
            <a:r>
              <a:rPr lang="en-US" altLang="zh-CN"/>
              <a:t>    "body": "</a:t>
            </a:r>
            <a:r>
              <a:rPr lang="zh-CN" altLang="en-US"/>
              <a:t>通过互联网平台实现招标、询价、签约等流程，比如阿里</a:t>
            </a:r>
            <a:r>
              <a:rPr lang="en-US" altLang="zh-CN"/>
              <a:t>1688</a:t>
            </a:r>
            <a:r>
              <a:rPr lang="zh-CN" altLang="en-US"/>
              <a:t>、京东企业购，都是常用的网络采购平台，能大幅提高采购效率。</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0.5,</a:t>
            </a:r>
            <a:endParaRPr lang="en-US" altLang="zh-CN"/>
          </a:p>
          <a:p>
            <a:endParaRPr lang="en-US" altLang="zh-CN"/>
          </a:p>
          <a:p>
            <a:r>
              <a:rPr lang="en-US" altLang="zh-CN"/>
              <a:t>  "recommended_usage": [</a:t>
            </a:r>
            <a:endParaRPr lang="en-US" altLang="zh-CN"/>
          </a:p>
          <a:p>
            <a:r>
              <a:rPr lang="en-US" altLang="zh-CN"/>
              <a:t>    "</a:t>
            </a:r>
            <a:r>
              <a:rPr lang="zh-CN" altLang="en-US"/>
              <a:t>趋势介绍与图解</a:t>
            </a:r>
            <a:r>
              <a:rPr lang="en-US" altLang="zh-CN"/>
              <a:t>",</a:t>
            </a:r>
            <a:endParaRPr lang="en-US" altLang="zh-CN"/>
          </a:p>
          <a:p>
            <a:r>
              <a:rPr lang="en-US" altLang="zh-CN"/>
              <a:t>    "</a:t>
            </a:r>
            <a:r>
              <a:rPr lang="zh-CN" altLang="en-US"/>
              <a:t>概念说明配图</a:t>
            </a:r>
            <a:r>
              <a:rPr lang="en-US" altLang="zh-CN"/>
              <a:t>",</a:t>
            </a:r>
            <a:endParaRPr lang="en-US" altLang="zh-CN"/>
          </a:p>
          <a:p>
            <a:r>
              <a:rPr lang="en-US" altLang="zh-CN"/>
              <a:t>    "</a:t>
            </a:r>
            <a:r>
              <a:rPr lang="zh-CN" altLang="en-US"/>
              <a:t>技术或模式发展展示</a:t>
            </a:r>
            <a:r>
              <a:rPr lang="en-US" altLang="zh-CN"/>
              <a:t>",</a:t>
            </a:r>
            <a:endParaRPr lang="en-US" altLang="zh-CN"/>
          </a:p>
          <a:p>
            <a:r>
              <a:rPr lang="en-US" altLang="zh-CN"/>
              <a:t>    "</a:t>
            </a:r>
            <a:r>
              <a:rPr lang="zh-CN" altLang="en-US"/>
              <a:t>平台或工具介绍</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垂直分层</a:t>
            </a:r>
            <a:r>
              <a:rPr lang="en-US" altLang="zh-CN"/>
              <a:t>", "</a:t>
            </a:r>
            <a:r>
              <a:rPr lang="zh-CN" altLang="en-US"/>
              <a:t>趋势展示</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"T030",</a:t>
            </a:r>
            <a:endParaRPr lang="en-US" altLang="zh-CN"/>
          </a:p>
          <a:p>
            <a:r>
              <a:rPr lang="en-US" altLang="zh-CN"/>
              <a:t>  "page_index": 1,</a:t>
            </a:r>
            <a:endParaRPr lang="en-US" altLang="zh-CN"/>
          </a:p>
          <a:p>
            <a:r>
              <a:rPr lang="en-US" altLang="zh-CN"/>
              <a:t>  "layout_type": "title_subtitle_three_long_bodies",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"10-25 chars",</a:t>
            </a:r>
            <a:endParaRPr lang="en-US" altLang="zh-CN"/>
          </a:p>
          <a:p>
            <a:r>
              <a:rPr lang="en-US" altLang="zh-CN"/>
              <a:t>      "font_size": "28-36",</a:t>
            </a:r>
            <a:endParaRPr lang="en-US" altLang="zh-CN"/>
          </a:p>
          <a:p>
            <a:r>
              <a:rPr lang="en-US" altLang="zh-CN"/>
              <a:t>      "note": "</a:t>
            </a:r>
            <a:r>
              <a:rPr lang="zh-CN" altLang="en-US"/>
              <a:t>副标题，具体发展方向或主题细化</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第一个长文本，用于描述案例或实践的第一部分</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0.54,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第二个长文本，用于描述案例或实践的第二部分</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0.76,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第三个长文本，用于总结或展望</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绿色采购与可持续采购</a:t>
            </a:r>
            <a:r>
              <a:rPr lang="en-US" altLang="zh-CN"/>
              <a:t>",</a:t>
            </a:r>
            <a:endParaRPr lang="en-US" altLang="zh-CN"/>
          </a:p>
          <a:p>
            <a:r>
              <a:rPr lang="en-US" altLang="zh-CN"/>
              <a:t>    "body1": "</a:t>
            </a:r>
            <a:r>
              <a:rPr lang="zh-CN" altLang="en-US"/>
              <a:t>中国企业在东南亚建设铁路时，采购当地的建材和服务，优先选择符合环保标准的供应商，同时为当地创造就业岗位；</a:t>
            </a:r>
            <a:r>
              <a:rPr lang="en-US" altLang="zh-CN"/>
              <a:t>",</a:t>
            </a:r>
            <a:endParaRPr lang="en-US" altLang="zh-CN"/>
          </a:p>
          <a:p>
            <a:r>
              <a:rPr lang="en-US" altLang="zh-CN"/>
              <a:t>    "body2": "</a:t>
            </a:r>
            <a:r>
              <a:rPr lang="zh-CN" altLang="en-US"/>
              <a:t>在采购原材料时，严格遵守当地的劳动法规，杜绝使用童工、强制劳动等情况。</a:t>
            </a:r>
            <a:r>
              <a:rPr lang="en-US" altLang="zh-CN"/>
              <a:t>",</a:t>
            </a:r>
            <a:endParaRPr lang="en-US" altLang="zh-CN"/>
          </a:p>
          <a:p>
            <a:r>
              <a:rPr lang="en-US" altLang="zh-CN"/>
              <a:t>    "body3": "</a:t>
            </a:r>
            <a:r>
              <a:rPr lang="zh-CN" altLang="en-US"/>
              <a:t>这种采购模式不仅保证了项目的顺利推进，也向世界展示了中国企业的社会责任和大国担当，我们未来从业者也需要具备这样的全球视野。</a:t>
            </a:r>
            <a:r>
              <a:rPr lang="en-US" altLang="zh-CN"/>
              <a:t>"</a:t>
            </a:r>
            <a:endParaRPr lang="en-US" altLang="zh-CN"/>
          </a:p>
          <a:p>
            <a:r>
              <a:rPr lang="en-US" altLang="zh-CN"/>
              <a:t>  },</a:t>
            </a:r>
            <a:endParaRPr lang="en-US" altLang="zh-CN"/>
          </a:p>
          <a:p>
            <a:endParaRPr lang="en-US" altLang="zh-CN"/>
          </a:p>
          <a:p>
            <a:r>
              <a:rPr lang="en-US" altLang="zh-CN"/>
              <a:t>  "text_capacity_score": 0.75,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案例详细分析</a:t>
            </a:r>
            <a:r>
              <a:rPr lang="en-US" altLang="zh-CN"/>
              <a:t>",</a:t>
            </a:r>
            <a:endParaRPr lang="en-US" altLang="zh-CN"/>
          </a:p>
          <a:p>
            <a:r>
              <a:rPr lang="en-US" altLang="zh-CN"/>
              <a:t>    "</a:t>
            </a:r>
            <a:r>
              <a:rPr lang="zh-CN" altLang="en-US"/>
              <a:t>可持续发展实践展示</a:t>
            </a:r>
            <a:r>
              <a:rPr lang="en-US" altLang="zh-CN"/>
              <a:t>",</a:t>
            </a:r>
            <a:endParaRPr lang="en-US" altLang="zh-CN"/>
          </a:p>
          <a:p>
            <a:r>
              <a:rPr lang="en-US" altLang="zh-CN"/>
              <a:t>    "</a:t>
            </a:r>
            <a:r>
              <a:rPr lang="zh-CN" altLang="en-US"/>
              <a:t>企业社会责任说明</a:t>
            </a:r>
            <a:r>
              <a:rPr lang="en-US" altLang="zh-CN"/>
              <a:t>",</a:t>
            </a:r>
            <a:endParaRPr lang="en-US" altLang="zh-CN"/>
          </a:p>
          <a:p>
            <a:r>
              <a:rPr lang="en-US" altLang="zh-CN"/>
              <a:t>    "</a:t>
            </a:r>
            <a:r>
              <a:rPr lang="zh-CN" altLang="en-US"/>
              <a:t>多段落叙述性内容</a:t>
            </a:r>
            <a:r>
              <a:rPr lang="en-US" altLang="zh-CN"/>
              <a:t>"</a:t>
            </a:r>
            <a:endParaRPr lang="en-US" altLang="zh-CN"/>
          </a:p>
          <a:p>
            <a:r>
              <a:rPr lang="en-US" altLang="zh-CN"/>
              <a:t>  ],</a:t>
            </a:r>
            <a:endParaRPr lang="en-US" altLang="zh-CN"/>
          </a:p>
          <a:p>
            <a:endParaRPr lang="en-US" altLang="zh-CN"/>
          </a:p>
          <a:p>
            <a:r>
              <a:rPr lang="en-US" altLang="zh-CN"/>
              <a:t>  "style_tags": ["</a:t>
            </a:r>
            <a:r>
              <a:rPr lang="zh-CN" altLang="en-US"/>
              <a:t>文字主导</a:t>
            </a:r>
            <a:r>
              <a:rPr lang="en-US" altLang="zh-CN"/>
              <a:t>", "</a:t>
            </a:r>
            <a:r>
              <a:rPr lang="zh-CN" altLang="en-US"/>
              <a:t>垂直排列</a:t>
            </a:r>
            <a:r>
              <a:rPr lang="en-US" altLang="zh-CN"/>
              <a:t>", "</a:t>
            </a:r>
            <a:r>
              <a:rPr lang="zh-CN" altLang="en-US"/>
              <a:t>案例叙述</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"T004",</a:t>
            </a:r>
            <a:endParaRPr lang="en-US" altLang="zh-CN"/>
          </a:p>
          <a:p>
            <a:r>
              <a:rPr lang="en-US" altLang="zh-CN"/>
              <a:t>  "page_index": 1,</a:t>
            </a:r>
            <a:endParaRPr lang="en-US" altLang="zh-CN"/>
          </a:p>
          <a:p>
            <a:r>
              <a:rPr lang="en-US" altLang="zh-CN"/>
              <a:t>  "layout_type": "single_title",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0.4, 0.8, 0.2],</a:t>
            </a:r>
            <a:endParaRPr lang="en-US" altLang="zh-CN"/>
          </a:p>
          <a:p>
            <a:r>
              <a:rPr lang="en-US" altLang="zh-CN"/>
              <a:t>      "suggested_length": "10-30 chars",</a:t>
            </a:r>
            <a:endParaRPr lang="en-US" altLang="zh-CN"/>
          </a:p>
          <a:p>
            <a:r>
              <a:rPr lang="en-US" altLang="zh-CN"/>
              <a:t>      "font_size": "44-60",</a:t>
            </a:r>
            <a:endParaRPr lang="en-US" altLang="zh-CN"/>
          </a:p>
          <a:p>
            <a:r>
              <a:rPr lang="en-US" altLang="zh-CN"/>
              <a:t>      "note": "</a:t>
            </a:r>
            <a:r>
              <a:rPr lang="zh-CN" altLang="en-US"/>
              <a:t>主标题，通常用于封面或章节分隔页</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传统采购管理与现代采购管理的区别</a:t>
            </a:r>
            <a:r>
              <a:rPr lang="en-US" altLang="zh-CN"/>
              <a:t>"</a:t>
            </a:r>
            <a:endParaRPr lang="en-US" altLang="zh-CN"/>
          </a:p>
          <a:p>
            <a:r>
              <a:rPr lang="en-US" altLang="zh-CN"/>
              <a:t>  },</a:t>
            </a:r>
            <a:endParaRPr lang="en-US" altLang="zh-CN"/>
          </a:p>
          <a:p>
            <a:endParaRPr lang="en-US" altLang="zh-CN"/>
          </a:p>
          <a:p>
            <a:r>
              <a:rPr lang="en-US" altLang="zh-CN"/>
              <a:t>  "text_capacity_score": 0.1,</a:t>
            </a:r>
            <a:endParaRPr lang="en-US" altLang="zh-CN"/>
          </a:p>
          <a:p>
            <a:r>
              <a:rPr lang="en-US" altLang="zh-CN"/>
              <a:t>  "visual_density": 0.1,</a:t>
            </a:r>
            <a:endParaRPr lang="en-US" altLang="zh-CN"/>
          </a:p>
          <a:p>
            <a:endParaRPr lang="en-US" altLang="zh-CN"/>
          </a:p>
          <a:p>
            <a:r>
              <a:rPr lang="en-US" altLang="zh-CN"/>
              <a:t>  "recommended_usage": [</a:t>
            </a:r>
            <a:endParaRPr lang="en-US" altLang="zh-CN"/>
          </a:p>
          <a:p>
            <a:r>
              <a:rPr lang="en-US" altLang="zh-CN"/>
              <a:t>    "</a:t>
            </a:r>
            <a:r>
              <a:rPr lang="zh-CN" altLang="en-US"/>
              <a:t>封面标题</a:t>
            </a:r>
            <a:r>
              <a:rPr lang="en-US" altLang="zh-CN"/>
              <a:t>",</a:t>
            </a:r>
            <a:endParaRPr lang="en-US" altLang="zh-CN"/>
          </a:p>
          <a:p>
            <a:r>
              <a:rPr lang="en-US" altLang="zh-CN"/>
              <a:t>    "</a:t>
            </a:r>
            <a:r>
              <a:rPr lang="zh-CN" altLang="en-US"/>
              <a:t>章节分隔页</a:t>
            </a:r>
            <a:r>
              <a:rPr lang="en-US" altLang="zh-CN"/>
              <a:t>",</a:t>
            </a:r>
            <a:endParaRPr lang="en-US" altLang="zh-CN"/>
          </a:p>
          <a:p>
            <a:r>
              <a:rPr lang="en-US" altLang="zh-CN"/>
              <a:t>    "</a:t>
            </a:r>
            <a:r>
              <a:rPr lang="zh-CN" altLang="en-US"/>
              <a:t>核心主题展示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极简</a:t>
            </a:r>
            <a:r>
              <a:rPr lang="en-US" altLang="zh-CN"/>
              <a:t>", "</a:t>
            </a:r>
            <a:r>
              <a:rPr lang="zh-CN" altLang="en-US"/>
              <a:t>标题突出</a:t>
            </a:r>
            <a:r>
              <a:rPr lang="en-US" altLang="zh-CN"/>
              <a:t>", "</a:t>
            </a:r>
            <a:r>
              <a:rPr lang="zh-CN" altLang="en-US"/>
              <a:t>居中布局</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"T029",</a:t>
            </a:r>
            <a:endParaRPr lang="en-US" altLang="zh-CN"/>
          </a:p>
          <a:p>
            <a:r>
              <a:rPr lang="en-US" altLang="zh-CN"/>
              <a:t>    "page_index": 1,</a:t>
            </a:r>
            <a:endParaRPr lang="en-US" altLang="zh-CN"/>
          </a:p>
          <a:p>
            <a:r>
              <a:rPr lang="en-US" altLang="zh-CN"/>
              <a:t>    "layout_type": "title_subtitle_three_icon_texts",</a:t>
            </a:r>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a:t>
            </a:r>
            <a:endParaRPr lang="en-US" altLang="zh-CN"/>
          </a:p>
          <a:p>
            <a:r>
              <a:rPr lang="en-US" altLang="zh-CN"/>
              <a:t>                0.1,</a:t>
            </a:r>
            <a:endParaRPr lang="en-US" altLang="zh-CN"/>
          </a:p>
          <a:p>
            <a:r>
              <a:rPr lang="en-US" altLang="zh-CN"/>
              <a:t>                0.08,</a:t>
            </a:r>
            <a:endParaRPr lang="en-US" altLang="zh-CN"/>
          </a:p>
          <a:p>
            <a:r>
              <a:rPr lang="en-US" altLang="zh-CN"/>
              <a:t>                0.8,</a:t>
            </a:r>
            <a:endParaRPr lang="en-US" altLang="zh-CN"/>
          </a:p>
          <a:p>
            <a:r>
              <a:rPr lang="en-US" altLang="zh-CN"/>
              <a:t>                0.12</a:t>
            </a:r>
            <a:endParaRPr lang="en-US" altLang="zh-CN"/>
          </a:p>
          <a:p>
            <a:r>
              <a:rPr lang="en-US" altLang="zh-CN"/>
              <a:t>            ],</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a:t>
            </a:r>
            <a:endParaRPr lang="en-US" altLang="zh-CN"/>
          </a:p>
          <a:p>
            <a:r>
              <a:rPr lang="en-US" altLang="zh-CN"/>
              <a:t>                0.1,</a:t>
            </a:r>
            <a:endParaRPr lang="en-US" altLang="zh-CN"/>
          </a:p>
          <a:p>
            <a:r>
              <a:rPr lang="en-US" altLang="zh-CN"/>
              <a:t>                0.22,</a:t>
            </a:r>
            <a:endParaRPr lang="en-US" altLang="zh-CN"/>
          </a:p>
          <a:p>
            <a:r>
              <a:rPr lang="en-US" altLang="zh-CN"/>
              <a:t>                0.8,</a:t>
            </a:r>
            <a:endParaRPr lang="en-US" altLang="zh-CN"/>
          </a:p>
          <a:p>
            <a:r>
              <a:rPr lang="en-US" altLang="zh-CN"/>
              <a:t>                0.08</a:t>
            </a:r>
            <a:endParaRPr lang="en-US" altLang="zh-CN"/>
          </a:p>
          <a:p>
            <a:r>
              <a:rPr lang="en-US" altLang="zh-CN"/>
              <a:t>            ],</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a:t>
            </a:r>
            <a:endParaRPr lang="en-US" altLang="zh-CN"/>
          </a:p>
          <a:p>
            <a:r>
              <a:rPr lang="en-US" altLang="zh-CN"/>
              <a:t>                0.1,</a:t>
            </a:r>
            <a:endParaRPr lang="en-US" altLang="zh-CN"/>
          </a:p>
          <a:p>
            <a:r>
              <a:rPr lang="en-US" altLang="zh-CN"/>
              <a:t>                0.35,</a:t>
            </a:r>
            <a:endParaRPr lang="en-US" altLang="zh-CN"/>
          </a:p>
          <a:p>
            <a:r>
              <a:rPr lang="en-US" altLang="zh-CN"/>
              <a:t>                0.2,</a:t>
            </a:r>
            <a:endParaRPr lang="en-US" altLang="zh-CN"/>
          </a:p>
          <a:p>
            <a:r>
              <a:rPr lang="en-US" altLang="zh-CN"/>
              <a:t>                0.2</a:t>
            </a:r>
            <a:endParaRPr lang="en-US" altLang="zh-CN"/>
          </a:p>
          <a:p>
            <a:r>
              <a:rPr lang="en-US" altLang="zh-CN"/>
              <a:t>            ],</a:t>
            </a:r>
            <a:endParaRPr lang="en-US" altLang="zh-CN"/>
          </a:p>
          <a:p>
            <a:r>
              <a:rPr lang="en-US" altLang="zh-CN"/>
              <a:t>            "note": "</a:t>
            </a:r>
            <a:r>
              <a:rPr lang="zh-CN" altLang="en-US"/>
              <a:t>第一个圆形图标，代表大数据分析</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a:t>
            </a:r>
            <a:endParaRPr lang="en-US" altLang="zh-CN"/>
          </a:p>
          <a:p>
            <a:r>
              <a:rPr lang="en-US" altLang="zh-CN"/>
              <a:t>                0.1,</a:t>
            </a:r>
            <a:endParaRPr lang="en-US" altLang="zh-CN"/>
          </a:p>
          <a:p>
            <a:r>
              <a:rPr lang="en-US" altLang="zh-CN"/>
              <a:t>                0.57,</a:t>
            </a:r>
            <a:endParaRPr lang="en-US" altLang="zh-CN"/>
          </a:p>
          <a:p>
            <a:r>
              <a:rPr lang="en-US" altLang="zh-CN"/>
              <a:t>                0.2,</a:t>
            </a:r>
            <a:endParaRPr lang="en-US" altLang="zh-CN"/>
          </a:p>
          <a:p>
            <a:r>
              <a:rPr lang="en-US" altLang="zh-CN"/>
              <a:t>                0.35</a:t>
            </a:r>
            <a:endParaRPr lang="en-US" altLang="zh-CN"/>
          </a:p>
          <a:p>
            <a:r>
              <a:rPr lang="en-US" altLang="zh-CN"/>
              <a:t>            ],</a:t>
            </a:r>
            <a:endParaRPr lang="en-US" altLang="zh-CN"/>
          </a:p>
          <a:p>
            <a:r>
              <a:rPr lang="en-US" altLang="zh-CN"/>
              <a:t>            "suggested_length": "50-150 chars",</a:t>
            </a:r>
            <a:endParaRPr lang="en-US" altLang="zh-CN"/>
          </a:p>
          <a:p>
            <a:r>
              <a:rPr lang="en-US" altLang="zh-CN"/>
              <a:t>            "font_size": "18-26",</a:t>
            </a:r>
            <a:endParaRPr lang="en-US" altLang="zh-CN"/>
          </a:p>
          <a:p>
            <a:r>
              <a:rPr lang="en-US" altLang="zh-CN"/>
              <a:t>            "note": "</a:t>
            </a:r>
            <a:r>
              <a:rPr lang="zh-CN" altLang="en-US"/>
              <a:t>第一个长文本，描述大数据应用</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"image",</a:t>
            </a:r>
            <a:endParaRPr lang="en-US" altLang="zh-CN"/>
          </a:p>
          <a:p>
            <a:r>
              <a:rPr lang="en-US" altLang="zh-CN"/>
              <a:t>            "bbox": [</a:t>
            </a:r>
            <a:endParaRPr lang="en-US" altLang="zh-CN"/>
          </a:p>
          <a:p>
            <a:r>
              <a:rPr lang="en-US" altLang="zh-CN"/>
              <a:t>                0.4,</a:t>
            </a:r>
            <a:endParaRPr lang="en-US" altLang="zh-CN"/>
          </a:p>
          <a:p>
            <a:r>
              <a:rPr lang="en-US" altLang="zh-CN"/>
              <a:t>                0.35,</a:t>
            </a:r>
            <a:endParaRPr lang="en-US" altLang="zh-CN"/>
          </a:p>
          <a:p>
            <a:r>
              <a:rPr lang="en-US" altLang="zh-CN"/>
              <a:t>                0.2,</a:t>
            </a:r>
            <a:endParaRPr lang="en-US" altLang="zh-CN"/>
          </a:p>
          <a:p>
            <a:r>
              <a:rPr lang="en-US" altLang="zh-CN"/>
              <a:t>                0.2</a:t>
            </a:r>
            <a:endParaRPr lang="en-US" altLang="zh-CN"/>
          </a:p>
          <a:p>
            <a:r>
              <a:rPr lang="en-US" altLang="zh-CN"/>
              <a:t>            ],</a:t>
            </a:r>
            <a:endParaRPr lang="en-US" altLang="zh-CN"/>
          </a:p>
          <a:p>
            <a:r>
              <a:rPr lang="en-US" altLang="zh-CN"/>
              <a:t>            "note": "</a:t>
            </a:r>
            <a:r>
              <a:rPr lang="zh-CN" altLang="en-US"/>
              <a:t>第二个圆形图标，代表物联网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a:t>
            </a:r>
            <a:endParaRPr lang="en-US" altLang="zh-CN"/>
          </a:p>
          <a:p>
            <a:r>
              <a:rPr lang="en-US" altLang="zh-CN"/>
              <a:t>                0.4,</a:t>
            </a:r>
            <a:endParaRPr lang="en-US" altLang="zh-CN"/>
          </a:p>
          <a:p>
            <a:r>
              <a:rPr lang="en-US" altLang="zh-CN"/>
              <a:t>                0.57,</a:t>
            </a:r>
            <a:endParaRPr lang="en-US" altLang="zh-CN"/>
          </a:p>
          <a:p>
            <a:r>
              <a:rPr lang="en-US" altLang="zh-CN"/>
              <a:t>                0.2,</a:t>
            </a:r>
            <a:endParaRPr lang="en-US" altLang="zh-CN"/>
          </a:p>
          <a:p>
            <a:r>
              <a:rPr lang="en-US" altLang="zh-CN"/>
              <a:t>                0.35</a:t>
            </a:r>
            <a:endParaRPr lang="en-US" altLang="zh-CN"/>
          </a:p>
          <a:p>
            <a:r>
              <a:rPr lang="en-US" altLang="zh-CN"/>
              <a:t>            ],</a:t>
            </a:r>
            <a:endParaRPr lang="en-US" altLang="zh-CN"/>
          </a:p>
          <a:p>
            <a:r>
              <a:rPr lang="en-US" altLang="zh-CN"/>
              <a:t>            "suggested_length": "50-150 chars",</a:t>
            </a:r>
            <a:endParaRPr lang="en-US" altLang="zh-CN"/>
          </a:p>
          <a:p>
            <a:r>
              <a:rPr lang="en-US" altLang="zh-CN"/>
              <a:t>            "font_size": "18-26",</a:t>
            </a:r>
            <a:endParaRPr lang="en-US" altLang="zh-CN"/>
          </a:p>
          <a:p>
            <a:r>
              <a:rPr lang="en-US" altLang="zh-CN"/>
              <a:t>            "note": "</a:t>
            </a:r>
            <a:r>
              <a:rPr lang="zh-CN" altLang="en-US"/>
              <a:t>第二个长文本，描述物联网应用</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"image",</a:t>
            </a:r>
            <a:endParaRPr lang="en-US" altLang="zh-CN"/>
          </a:p>
          <a:p>
            <a:r>
              <a:rPr lang="en-US" altLang="zh-CN"/>
              <a:t>            "bbox": [</a:t>
            </a:r>
            <a:endParaRPr lang="en-US" altLang="zh-CN"/>
          </a:p>
          <a:p>
            <a:r>
              <a:rPr lang="en-US" altLang="zh-CN"/>
              <a:t>                0.7,</a:t>
            </a:r>
            <a:endParaRPr lang="en-US" altLang="zh-CN"/>
          </a:p>
          <a:p>
            <a:r>
              <a:rPr lang="en-US" altLang="zh-CN"/>
              <a:t>                0.35,</a:t>
            </a:r>
            <a:endParaRPr lang="en-US" altLang="zh-CN"/>
          </a:p>
          <a:p>
            <a:r>
              <a:rPr lang="en-US" altLang="zh-CN"/>
              <a:t>                0.2,</a:t>
            </a:r>
            <a:endParaRPr lang="en-US" altLang="zh-CN"/>
          </a:p>
          <a:p>
            <a:r>
              <a:rPr lang="en-US" altLang="zh-CN"/>
              <a:t>                0.2</a:t>
            </a:r>
            <a:endParaRPr lang="en-US" altLang="zh-CN"/>
          </a:p>
          <a:p>
            <a:r>
              <a:rPr lang="en-US" altLang="zh-CN"/>
              <a:t>            ],</a:t>
            </a:r>
            <a:endParaRPr lang="en-US" altLang="zh-CN"/>
          </a:p>
          <a:p>
            <a:r>
              <a:rPr lang="en-US" altLang="zh-CN"/>
              <a:t>            "note": "</a:t>
            </a:r>
            <a:r>
              <a:rPr lang="zh-CN" altLang="en-US"/>
              <a:t>第三个圆形图标，代表人工智能</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a:t>
            </a:r>
            <a:endParaRPr lang="en-US" altLang="zh-CN"/>
          </a:p>
          <a:p>
            <a:r>
              <a:rPr lang="en-US" altLang="zh-CN"/>
              <a:t>                0.7,</a:t>
            </a:r>
            <a:endParaRPr lang="en-US" altLang="zh-CN"/>
          </a:p>
          <a:p>
            <a:r>
              <a:rPr lang="en-US" altLang="zh-CN"/>
              <a:t>                0.57,</a:t>
            </a:r>
            <a:endParaRPr lang="en-US" altLang="zh-CN"/>
          </a:p>
          <a:p>
            <a:r>
              <a:rPr lang="en-US" altLang="zh-CN"/>
              <a:t>                0.2,</a:t>
            </a:r>
            <a:endParaRPr lang="en-US" altLang="zh-CN"/>
          </a:p>
          <a:p>
            <a:r>
              <a:rPr lang="en-US" altLang="zh-CN"/>
              <a:t>                0.35</a:t>
            </a:r>
            <a:endParaRPr lang="en-US" altLang="zh-CN"/>
          </a:p>
          <a:p>
            <a:r>
              <a:rPr lang="en-US" altLang="zh-CN"/>
              <a:t>            ],</a:t>
            </a:r>
            <a:endParaRPr lang="en-US" altLang="zh-CN"/>
          </a:p>
          <a:p>
            <a:r>
              <a:rPr lang="en-US" altLang="zh-CN"/>
              <a:t>            "suggested_length": "50-200 chars",</a:t>
            </a:r>
            <a:endParaRPr lang="en-US" altLang="zh-CN"/>
          </a:p>
          <a:p>
            <a:r>
              <a:rPr lang="en-US" altLang="zh-CN"/>
              <a:t>            "font_size": "18-26",</a:t>
            </a:r>
            <a:endParaRPr lang="en-US" altLang="zh-CN"/>
          </a:p>
          <a:p>
            <a:r>
              <a:rPr lang="en-US" altLang="zh-CN"/>
              <a:t>            "note": "</a:t>
            </a:r>
            <a:r>
              <a:rPr lang="zh-CN" altLang="en-US"/>
              <a:t>第三个长文本，描述人工智能应用</a:t>
            </a:r>
            <a:r>
              <a:rPr lang="en-US" altLang="zh-CN"/>
              <a:t>"</a:t>
            </a:r>
            <a:endParaRPr lang="en-US" altLang="zh-CN"/>
          </a:p>
          <a:p>
            <a:r>
              <a:rPr lang="en-US" altLang="zh-CN"/>
              <a:t>        }</a:t>
            </a:r>
            <a:endParaRPr lang="en-US" altLang="zh-CN"/>
          </a:p>
          <a:p>
            <a:r>
              <a:rPr lang="en-US" altLang="zh-CN"/>
              <a:t>    ],</a:t>
            </a:r>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智能化采购</a:t>
            </a:r>
            <a:r>
              <a:rPr lang="en-US" altLang="zh-CN"/>
              <a:t>",</a:t>
            </a:r>
            <a:endParaRPr lang="en-US" altLang="zh-CN"/>
          </a:p>
          <a:p>
            <a:r>
              <a:rPr lang="en-US" altLang="zh-CN"/>
              <a:t>        "body1": "</a:t>
            </a:r>
            <a:r>
              <a:rPr lang="zh-CN" altLang="en-US"/>
              <a:t>用大数据分析市场价格趋势，预测原材料价格上涨，提前锁定采购成本；</a:t>
            </a:r>
            <a:r>
              <a:rPr lang="en-US" altLang="zh-CN"/>
              <a:t>",</a:t>
            </a:r>
            <a:endParaRPr lang="en-US" altLang="zh-CN"/>
          </a:p>
          <a:p>
            <a:r>
              <a:rPr lang="en-US" altLang="zh-CN"/>
              <a:t>        "body2": "</a:t>
            </a:r>
            <a:r>
              <a:rPr lang="zh-CN" altLang="en-US"/>
              <a:t>用物联网实时跟踪货物运输情况。</a:t>
            </a:r>
            <a:r>
              <a:rPr lang="en-US" altLang="zh-CN"/>
              <a:t>",</a:t>
            </a:r>
            <a:endParaRPr lang="en-US" altLang="zh-CN"/>
          </a:p>
          <a:p>
            <a:r>
              <a:rPr lang="en-US" altLang="zh-CN"/>
              <a:t>        "body3": "</a:t>
            </a:r>
            <a:r>
              <a:rPr lang="zh-CN" altLang="en-US"/>
              <a:t>用人工智能自动筛选供应商，根据供应商的历史供货数据、质量评分，自动推荐最优供应商；</a:t>
            </a:r>
            <a:r>
              <a:rPr lang="en-US" altLang="zh-CN"/>
              <a:t>"</a:t>
            </a:r>
            <a:endParaRPr lang="en-US" altLang="zh-CN"/>
          </a:p>
          <a:p>
            <a:r>
              <a:rPr lang="en-US" altLang="zh-CN"/>
              <a:t>    },</a:t>
            </a:r>
            <a:endParaRPr lang="en-US" altLang="zh-CN"/>
          </a:p>
          <a:p>
            <a:r>
              <a:rPr lang="en-US" altLang="zh-CN"/>
              <a:t>    "text_capacity_score": 0.6,</a:t>
            </a:r>
            <a:endParaRPr lang="en-US" altLang="zh-CN"/>
          </a:p>
          <a:p>
            <a:r>
              <a:rPr lang="en-US" altLang="zh-CN"/>
              <a:t>    "visual_density": 0.5,</a:t>
            </a:r>
            <a:endParaRPr lang="en-US" altLang="zh-CN"/>
          </a:p>
          <a:p>
            <a:r>
              <a:rPr lang="en-US" altLang="zh-CN"/>
              <a:t>    "recommended_usage": [</a:t>
            </a:r>
            <a:endParaRPr lang="en-US" altLang="zh-CN"/>
          </a:p>
          <a:p>
            <a:r>
              <a:rPr lang="en-US" altLang="zh-CN"/>
              <a:t>        "</a:t>
            </a:r>
            <a:r>
              <a:rPr lang="zh-CN" altLang="en-US"/>
              <a:t>技术应用介绍</a:t>
            </a:r>
            <a:r>
              <a:rPr lang="en-US" altLang="zh-CN"/>
              <a:t>",</a:t>
            </a:r>
            <a:endParaRPr lang="en-US" altLang="zh-CN"/>
          </a:p>
          <a:p>
            <a:r>
              <a:rPr lang="en-US" altLang="zh-CN"/>
              <a:t>        "</a:t>
            </a:r>
            <a:r>
              <a:rPr lang="zh-CN" altLang="en-US"/>
              <a:t>智能化趋势展示</a:t>
            </a:r>
            <a:r>
              <a:rPr lang="en-US" altLang="zh-CN"/>
              <a:t>",</a:t>
            </a:r>
            <a:endParaRPr lang="en-US" altLang="zh-CN"/>
          </a:p>
          <a:p>
            <a:r>
              <a:rPr lang="en-US" altLang="zh-CN"/>
              <a:t>        "</a:t>
            </a:r>
            <a:r>
              <a:rPr lang="zh-CN" altLang="en-US"/>
              <a:t>多技术点并列说明</a:t>
            </a:r>
            <a:r>
              <a:rPr lang="en-US" altLang="zh-CN"/>
              <a:t>",</a:t>
            </a:r>
            <a:endParaRPr lang="en-US" altLang="zh-CN"/>
          </a:p>
          <a:p>
            <a:r>
              <a:rPr lang="en-US" altLang="zh-CN"/>
              <a:t>        "</a:t>
            </a:r>
            <a:r>
              <a:rPr lang="zh-CN" altLang="en-US"/>
              <a:t>图文结合展示</a:t>
            </a:r>
            <a:r>
              <a:rPr lang="en-US" altLang="zh-CN"/>
              <a:t>"</a:t>
            </a:r>
            <a:endParaRPr lang="en-US" altLang="zh-CN"/>
          </a:p>
          <a:p>
            <a:r>
              <a:rPr lang="en-US" altLang="zh-CN"/>
              <a:t>    ],</a:t>
            </a:r>
            <a:endParaRPr lang="en-US" altLang="zh-CN"/>
          </a:p>
          <a:p>
            <a:r>
              <a:rPr lang="en-US" altLang="zh-CN"/>
              <a:t>    "style_tags": [</a:t>
            </a:r>
            <a:endParaRPr lang="en-US" altLang="zh-CN"/>
          </a:p>
          <a:p>
            <a:r>
              <a:rPr lang="en-US" altLang="zh-CN"/>
              <a:t>        "</a:t>
            </a:r>
            <a:r>
              <a:rPr lang="zh-CN" altLang="en-US"/>
              <a:t>图文结合</a:t>
            </a:r>
            <a:r>
              <a:rPr lang="en-US" altLang="zh-CN"/>
              <a:t>",</a:t>
            </a:r>
            <a:endParaRPr lang="en-US" altLang="zh-CN"/>
          </a:p>
          <a:p>
            <a:r>
              <a:rPr lang="en-US" altLang="zh-CN"/>
              <a:t>        "</a:t>
            </a:r>
            <a:r>
              <a:rPr lang="zh-CN" altLang="en-US"/>
              <a:t>三栏布局</a:t>
            </a:r>
            <a:r>
              <a:rPr lang="en-US" altLang="zh-CN"/>
              <a:t>",</a:t>
            </a:r>
            <a:endParaRPr lang="en-US" altLang="zh-CN"/>
          </a:p>
          <a:p>
            <a:r>
              <a:rPr lang="en-US" altLang="zh-CN"/>
              <a:t>        "</a:t>
            </a:r>
            <a:r>
              <a:rPr lang="zh-CN" altLang="en-US"/>
              <a:t>圆形图标</a:t>
            </a:r>
            <a:r>
              <a:rPr lang="en-US" altLang="zh-CN"/>
              <a:t>",</a:t>
            </a:r>
            <a:endParaRPr lang="en-US" altLang="zh-CN"/>
          </a:p>
          <a:p>
            <a:r>
              <a:rPr lang="en-US" altLang="zh-CN"/>
              <a:t>        "</a:t>
            </a:r>
            <a:r>
              <a:rPr lang="zh-CN" altLang="en-US"/>
              <a:t>浅色背景</a:t>
            </a:r>
            <a:r>
              <a:rPr lang="en-US" altLang="zh-CN"/>
              <a:t>"</a:t>
            </a:r>
            <a:endParaRPr lang="en-US" altLang="zh-CN"/>
          </a:p>
          <a:p>
            <a:r>
              <a:rPr lang="en-US" altLang="zh-CN"/>
              <a:t>    ]</a:t>
            </a:r>
            <a:endParaRPr lang="en-US" altLang="zh-CN"/>
          </a:p>
          <a:p>
            <a:r>
              <a:rPr lang="en-US" altLang="zh-CN"/>
              <a:t>}</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"T036",</a:t>
            </a:r>
            <a:endParaRPr lang="en-US" altLang="zh-CN" dirty="0"/>
          </a:p>
          <a:p>
            <a:r>
              <a:rPr lang="en-US" altLang="zh-CN" dirty="0"/>
              <a:t>  "page_index": 1,</a:t>
            </a:r>
            <a:endParaRPr lang="en-US" altLang="zh-CN" dirty="0"/>
          </a:p>
          <a:p>
            <a:r>
              <a:rPr lang="en-US" altLang="zh-CN" dirty="0"/>
              <a:t>  "layout_type": "title_four_bodies",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a:t>
            </a:r>
            <a:endParaRPr lang="en-US" altLang="zh-CN" dirty="0"/>
          </a:p>
          <a:p>
            <a:r>
              <a:rPr lang="en-US" altLang="zh-CN" dirty="0"/>
              <a:t>      "suggested_length": "5-10 chars",</a:t>
            </a:r>
            <a:endParaRPr lang="en-US" altLang="zh-CN" dirty="0"/>
          </a:p>
          <a:p>
            <a:r>
              <a:rPr lang="en-US" altLang="zh-CN" dirty="0"/>
              <a:t>      "font_size": "40-52",</a:t>
            </a:r>
            <a:endParaRPr lang="en-US" altLang="zh-CN" dirty="0"/>
          </a:p>
          <a:p>
            <a:r>
              <a:rPr lang="en-US" altLang="zh-CN" dirty="0"/>
              <a:t>      "note": "</a:t>
            </a:r>
            <a:r>
              <a:rPr lang="zh-CN" altLang="en-US" dirty="0"/>
              <a:t>主标题，页面主题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"body",</a:t>
            </a:r>
            <a:endParaRPr lang="en-US" altLang="zh-CN" dirty="0"/>
          </a:p>
          <a:p>
            <a:r>
              <a:rPr lang="en-US" altLang="zh-CN" dirty="0"/>
              <a:t>      "bbox": [0.1, 0.18, 0.8, 0.17],</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第一个长文本，阐述原则或案例</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"body",</a:t>
            </a:r>
            <a:endParaRPr lang="en-US" altLang="zh-CN" dirty="0"/>
          </a:p>
          <a:p>
            <a:r>
              <a:rPr lang="en-US" altLang="zh-CN" dirty="0"/>
              <a:t>      "bbox": [0.1, 0.37, 0.8, 0.17],</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第二个长文本，阐述原则或案例</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0.56, 0.8, 0.17],</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第三个长文本，阐述原则或案例</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0.75, 0.8, 0.17],</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第四个长文本，总结或结合社会责任</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采购原则</a:t>
            </a:r>
            <a:r>
              <a:rPr lang="en-US" altLang="zh-CN" dirty="0"/>
              <a:t>",</a:t>
            </a:r>
            <a:endParaRPr lang="en-US" altLang="zh-CN" dirty="0"/>
          </a:p>
          <a:p>
            <a:r>
              <a:rPr lang="en-US" altLang="zh-CN" dirty="0"/>
              <a:t>    "body1": "</a:t>
            </a:r>
            <a:r>
              <a:rPr lang="zh-CN" altLang="en-US" dirty="0"/>
              <a:t>他们不仅考察供应商的价格和质量，还会严格审核供应商的不保资质，要求供应商必须符合国家环保标准，减少碳排放。</a:t>
            </a:r>
            <a:r>
              <a:rPr lang="en-US" altLang="zh-CN" dirty="0"/>
              <a:t>",</a:t>
            </a:r>
            <a:endParaRPr lang="en-US" altLang="zh-CN" dirty="0"/>
          </a:p>
          <a:p>
            <a:r>
              <a:rPr lang="en-US" altLang="zh-CN" dirty="0"/>
              <a:t>    "body2": "</a:t>
            </a:r>
            <a:r>
              <a:rPr lang="zh-CN" altLang="en-US" dirty="0"/>
              <a:t>比亚迪会和供应商协同优化运输方案，采用铁路运输、集中配送等方式，降低物流成本和环境影响。</a:t>
            </a:r>
            <a:r>
              <a:rPr lang="en-US" altLang="zh-CN" dirty="0"/>
              <a:t>",</a:t>
            </a:r>
            <a:endParaRPr lang="en-US" altLang="zh-CN" dirty="0"/>
          </a:p>
          <a:p>
            <a:r>
              <a:rPr lang="en-US" altLang="zh-CN" dirty="0"/>
              <a:t>    "body3": "</a:t>
            </a:r>
            <a:r>
              <a:rPr lang="zh-CN" altLang="en-US" dirty="0"/>
              <a:t>咱们国家的新能源汽车企业比亚迪，在采购电池原材料时，始终坚持集体效应和可持续发展原则。</a:t>
            </a:r>
            <a:r>
              <a:rPr lang="en-US" altLang="zh-CN" dirty="0"/>
              <a:t>",</a:t>
            </a:r>
            <a:endParaRPr lang="en-US" altLang="zh-CN" dirty="0"/>
          </a:p>
          <a:p>
            <a:r>
              <a:rPr lang="en-US" altLang="zh-CN" dirty="0"/>
              <a:t>    "body4": "</a:t>
            </a:r>
            <a:r>
              <a:rPr lang="zh-CN" altLang="en-US" dirty="0"/>
              <a:t>这种采购不仅满足了企业生产需求，还承担了社会责任，推动了整个供应链的绿色发展，这就是采购原则和社会责任的完美结合。</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0.8,</a:t>
            </a:r>
            <a:endParaRPr lang="en-US" altLang="zh-CN" dirty="0"/>
          </a:p>
          <a:p>
            <a:r>
              <a:rPr lang="en-US" altLang="zh-CN" dirty="0"/>
              <a:t>  "visual_density": 0.25,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原则阐述</a:t>
            </a:r>
            <a:r>
              <a:rPr lang="en-US" altLang="zh-CN" dirty="0"/>
              <a:t>",</a:t>
            </a:r>
            <a:endParaRPr lang="en-US" altLang="zh-CN" dirty="0"/>
          </a:p>
          <a:p>
            <a:r>
              <a:rPr lang="en-US" altLang="zh-CN" dirty="0"/>
              <a:t>    "</a:t>
            </a:r>
            <a:r>
              <a:rPr lang="zh-CN" altLang="en-US" dirty="0"/>
              <a:t>案例说明</a:t>
            </a:r>
            <a:r>
              <a:rPr lang="en-US" altLang="zh-CN" dirty="0"/>
              <a:t>",</a:t>
            </a:r>
            <a:endParaRPr lang="en-US" altLang="zh-CN" dirty="0"/>
          </a:p>
          <a:p>
            <a:r>
              <a:rPr lang="en-US" altLang="zh-CN" dirty="0"/>
              <a:t>    "</a:t>
            </a:r>
            <a:r>
              <a:rPr lang="zh-CN" altLang="en-US" dirty="0"/>
              <a:t>多段落展示</a:t>
            </a:r>
            <a:r>
              <a:rPr lang="en-US" altLang="zh-CN" dirty="0"/>
              <a:t>",</a:t>
            </a:r>
            <a:endParaRPr lang="en-US" altLang="zh-CN" dirty="0"/>
          </a:p>
          <a:p>
            <a:r>
              <a:rPr lang="en-US" altLang="zh-CN" dirty="0"/>
              <a:t>    "</a:t>
            </a:r>
            <a:r>
              <a:rPr lang="zh-CN" altLang="en-US" dirty="0"/>
              <a:t>社会责任展示</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简洁</a:t>
            </a:r>
            <a:r>
              <a:rPr lang="en-US" altLang="zh-CN" dirty="0"/>
              <a:t>", "</a:t>
            </a:r>
            <a:r>
              <a:rPr lang="zh-CN" altLang="en-US" dirty="0"/>
              <a:t>文字主导</a:t>
            </a:r>
            <a:r>
              <a:rPr lang="en-US" altLang="zh-CN" dirty="0"/>
              <a:t>", "</a:t>
            </a:r>
            <a:r>
              <a:rPr lang="zh-CN" altLang="en-US" dirty="0"/>
              <a:t>垂直排列</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"T037",</a:t>
            </a:r>
            <a:endParaRPr lang="en-US" altLang="zh-CN"/>
          </a:p>
          <a:p>
            <a:r>
              <a:rPr lang="en-US" altLang="zh-CN"/>
              <a:t>  "page_index": 1,</a:t>
            </a:r>
            <a:endParaRPr lang="en-US" altLang="zh-CN"/>
          </a:p>
          <a:p>
            <a:r>
              <a:rPr lang="en-US" altLang="zh-CN"/>
              <a:t>  "layout_type": "title_two_bodies",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0.15],</a:t>
            </a:r>
            <a:endParaRPr lang="en-US" altLang="zh-CN"/>
          </a:p>
          <a:p>
            <a:r>
              <a:rPr lang="en-US" altLang="zh-CN"/>
              <a:t>      "suggested_length": "5-15 chars",</a:t>
            </a:r>
            <a:endParaRPr lang="en-US" altLang="zh-CN"/>
          </a:p>
          <a:p>
            <a:r>
              <a:rPr lang="en-US" altLang="zh-CN"/>
              <a:t>      "font_size": "40-52",</a:t>
            </a:r>
            <a:endParaRPr lang="en-US" altLang="zh-CN"/>
          </a:p>
          <a:p>
            <a:r>
              <a:rPr lang="en-US" altLang="zh-CN"/>
              <a:t>      "note": "</a:t>
            </a:r>
            <a:r>
              <a:rPr lang="zh-CN" altLang="en-US"/>
              <a:t>主标题，主题名称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 0.3, 0.8, 0.3],</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第一个长文本，用于详细说明第一个要点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0.63, 0.8, 0.3],</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第二个长文本，用于详细说明第二个要点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采购管理的作用</a:t>
            </a:r>
            <a:r>
              <a:rPr lang="en-US" altLang="zh-CN"/>
              <a:t>",</a:t>
            </a:r>
            <a:endParaRPr lang="en-US" altLang="zh-CN"/>
          </a:p>
          <a:p>
            <a:r>
              <a:rPr lang="en-US" altLang="zh-CN"/>
              <a:t>    "body1": "</a:t>
            </a:r>
            <a:r>
              <a:rPr lang="zh-CN" altLang="en-US"/>
              <a:t>企业采购不仅要追求经济效益，还需承担社会责任，如优先采购环保材料、支持中小企业、杜绝采购腐败。</a:t>
            </a:r>
            <a:r>
              <a:rPr lang="en-US" altLang="zh-CN"/>
              <a:t>",</a:t>
            </a:r>
            <a:endParaRPr lang="en-US" altLang="zh-CN"/>
          </a:p>
          <a:p>
            <a:r>
              <a:rPr lang="en-US" altLang="zh-CN"/>
              <a:t>    "body2": "</a:t>
            </a:r>
            <a:r>
              <a:rPr lang="zh-CN" altLang="en-US"/>
              <a:t>采购人员作为执行者，要坚守诚信合规底线，不接受回扣、不为私利选不合格供应商，这既是职业操守，也是法律要求。</a:t>
            </a:r>
            <a:r>
              <a:rPr lang="en-US" altLang="zh-CN"/>
              <a:t>"</a:t>
            </a:r>
            <a:endParaRPr lang="en-US" altLang="zh-CN"/>
          </a:p>
          <a:p>
            <a:r>
              <a:rPr lang="en-US" altLang="zh-CN"/>
              <a:t>  },</a:t>
            </a:r>
            <a:endParaRPr lang="en-US" altLang="zh-CN"/>
          </a:p>
          <a:p>
            <a:endParaRPr lang="en-US" altLang="zh-CN"/>
          </a:p>
          <a:p>
            <a:r>
              <a:rPr lang="en-US" altLang="zh-CN"/>
              <a:t>  "text_capacity_score": 0.7,</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作用阐述</a:t>
            </a:r>
            <a:r>
              <a:rPr lang="en-US" altLang="zh-CN"/>
              <a:t>",</a:t>
            </a:r>
            <a:endParaRPr lang="en-US" altLang="zh-CN"/>
          </a:p>
          <a:p>
            <a:r>
              <a:rPr lang="en-US" altLang="zh-CN"/>
              <a:t>    "</a:t>
            </a:r>
            <a:r>
              <a:rPr lang="zh-CN" altLang="en-US"/>
              <a:t>要点说明</a:t>
            </a:r>
            <a:r>
              <a:rPr lang="en-US" altLang="zh-CN"/>
              <a:t>",</a:t>
            </a:r>
            <a:endParaRPr lang="en-US" altLang="zh-CN"/>
          </a:p>
          <a:p>
            <a:r>
              <a:rPr lang="en-US" altLang="zh-CN"/>
              <a:t>    "</a:t>
            </a:r>
            <a:r>
              <a:rPr lang="zh-CN" altLang="en-US"/>
              <a:t>多段落展示</a:t>
            </a:r>
            <a:r>
              <a:rPr lang="en-US" altLang="zh-CN"/>
              <a:t>",</a:t>
            </a:r>
            <a:endParaRPr lang="en-US" altLang="zh-CN"/>
          </a:p>
          <a:p>
            <a:r>
              <a:rPr lang="en-US" altLang="zh-CN"/>
              <a:t>    "</a:t>
            </a:r>
            <a:r>
              <a:rPr lang="zh-CN" altLang="en-US"/>
              <a:t>社会责任与职业操守</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垂直排列</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"T025",</a:t>
            </a:r>
            <a:endParaRPr lang="en-US" altLang="zh-CN"/>
          </a:p>
          <a:p>
            <a:r>
              <a:rPr lang="en-US" altLang="zh-CN"/>
              <a:t>  "page_index": 1,</a:t>
            </a:r>
            <a:endParaRPr lang="en-US" altLang="zh-CN"/>
          </a:p>
          <a:p>
            <a:r>
              <a:rPr lang="en-US" altLang="zh-CN"/>
              <a:t>  "layout_type": "title_with_three_image_caption_cards",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0.15],</a:t>
            </a:r>
            <a:endParaRPr lang="en-US" altLang="zh-CN"/>
          </a:p>
          <a:p>
            <a:r>
              <a:rPr lang="en-US" altLang="zh-CN"/>
              <a:t>      "suggested_length": "5-12 chars",</a:t>
            </a:r>
            <a:endParaRPr lang="en-US" altLang="zh-CN"/>
          </a:p>
          <a:p>
            <a:r>
              <a:rPr lang="en-US" altLang="zh-CN"/>
              <a:t>      "font_size": "40-52",</a:t>
            </a:r>
            <a:endParaRPr lang="en-US" altLang="zh-CN"/>
          </a:p>
          <a:p>
            <a:r>
              <a:rPr lang="en-US" altLang="zh-CN"/>
              <a:t>      "note": "</a:t>
            </a:r>
            <a:r>
              <a:rPr lang="zh-CN" altLang="en-US"/>
              <a:t>主标题，核心主题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"image",</a:t>
            </a:r>
            <a:endParaRPr lang="en-US" altLang="zh-CN"/>
          </a:p>
          <a:p>
            <a:r>
              <a:rPr lang="en-US" altLang="zh-CN"/>
              <a:t>      "bbox": [0.06, 0.28, 0.25, 0.26],</a:t>
            </a:r>
            <a:endParaRPr lang="en-US" altLang="zh-CN"/>
          </a:p>
          <a:p>
            <a:r>
              <a:rPr lang="en-US" altLang="zh-CN"/>
              <a:t>      "note": "</a:t>
            </a:r>
            <a:r>
              <a:rPr lang="zh-CN" altLang="en-US"/>
              <a:t>左侧图片，代表第一种采购类型</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"caption",</a:t>
            </a:r>
            <a:endParaRPr lang="en-US" altLang="zh-CN"/>
          </a:p>
          <a:p>
            <a:r>
              <a:rPr lang="en-US" altLang="zh-CN"/>
              <a:t>      "bbox": [0.06, 0.56, 0.25, 0.08],</a:t>
            </a:r>
            <a:endParaRPr lang="en-US" altLang="zh-CN"/>
          </a:p>
          <a:p>
            <a:r>
              <a:rPr lang="en-US" altLang="zh-CN"/>
              <a:t>      "suggested_length": "2-8 chars",</a:t>
            </a:r>
            <a:endParaRPr lang="en-US" altLang="zh-CN"/>
          </a:p>
          <a:p>
            <a:r>
              <a:rPr lang="en-US" altLang="zh-CN"/>
              <a:t>      "font_size": "20-28",</a:t>
            </a:r>
            <a:endParaRPr lang="en-US" altLang="zh-CN"/>
          </a:p>
          <a:p>
            <a:r>
              <a:rPr lang="en-US" altLang="zh-CN"/>
              <a:t>      "note": "</a:t>
            </a:r>
            <a:r>
              <a:rPr lang="zh-CN" altLang="en-US"/>
              <a:t>左侧图片下方的文本描述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[0.37, 0.28, 0.25, 0.26],</a:t>
            </a:r>
            <a:endParaRPr lang="en-US" altLang="zh-CN"/>
          </a:p>
          <a:p>
            <a:r>
              <a:rPr lang="en-US" altLang="zh-CN"/>
              <a:t>      "note": "</a:t>
            </a:r>
            <a:r>
              <a:rPr lang="zh-CN" altLang="en-US"/>
              <a:t>中间图片，代表第二种采购类型</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"caption",</a:t>
            </a:r>
            <a:endParaRPr lang="en-US" altLang="zh-CN"/>
          </a:p>
          <a:p>
            <a:r>
              <a:rPr lang="en-US" altLang="zh-CN"/>
              <a:t>      "bbox": [0.37, 0.56, 0.25, 0.08],</a:t>
            </a:r>
            <a:endParaRPr lang="en-US" altLang="zh-CN"/>
          </a:p>
          <a:p>
            <a:r>
              <a:rPr lang="en-US" altLang="zh-CN"/>
              <a:t>      "suggested_length": "2-8 chars",</a:t>
            </a:r>
            <a:endParaRPr lang="en-US" altLang="zh-CN"/>
          </a:p>
          <a:p>
            <a:r>
              <a:rPr lang="en-US" altLang="zh-CN"/>
              <a:t>      "font_size": "20-28",</a:t>
            </a:r>
            <a:endParaRPr lang="en-US" altLang="zh-CN"/>
          </a:p>
          <a:p>
            <a:r>
              <a:rPr lang="en-US" altLang="zh-CN"/>
              <a:t>      "note": "</a:t>
            </a:r>
            <a:r>
              <a:rPr lang="zh-CN" altLang="en-US"/>
              <a:t>中间图片下方的文本描述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"image",</a:t>
            </a:r>
            <a:endParaRPr lang="en-US" altLang="zh-CN"/>
          </a:p>
          <a:p>
            <a:r>
              <a:rPr lang="en-US" altLang="zh-CN"/>
              <a:t>      "bbox": [0.68, 0.28, 0.25, 0.26],</a:t>
            </a:r>
            <a:endParaRPr lang="en-US" altLang="zh-CN"/>
          </a:p>
          <a:p>
            <a:r>
              <a:rPr lang="en-US" altLang="zh-CN"/>
              <a:t>      "note": "</a:t>
            </a:r>
            <a:r>
              <a:rPr lang="zh-CN" altLang="en-US"/>
              <a:t>右侧图片，代表第三种采购类型</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"caption",</a:t>
            </a:r>
            <a:endParaRPr lang="en-US" altLang="zh-CN"/>
          </a:p>
          <a:p>
            <a:r>
              <a:rPr lang="en-US" altLang="zh-CN"/>
              <a:t>      "bbox": [0.68, 0.56, 0.25, 0.08],</a:t>
            </a:r>
            <a:endParaRPr lang="en-US" altLang="zh-CN"/>
          </a:p>
          <a:p>
            <a:r>
              <a:rPr lang="en-US" altLang="zh-CN"/>
              <a:t>      "suggested_length": "2-8 chars",</a:t>
            </a:r>
            <a:endParaRPr lang="en-US" altLang="zh-CN"/>
          </a:p>
          <a:p>
            <a:r>
              <a:rPr lang="en-US" altLang="zh-CN"/>
              <a:t>      "font_size": "20-28",</a:t>
            </a:r>
            <a:endParaRPr lang="en-US" altLang="zh-CN"/>
          </a:p>
          <a:p>
            <a:r>
              <a:rPr lang="en-US" altLang="zh-CN"/>
              <a:t>      "note": "</a:t>
            </a:r>
            <a:r>
              <a:rPr lang="zh-CN" altLang="en-US"/>
              <a:t>右侧图片下方的文本描述</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采购的主体和客体</a:t>
            </a:r>
            <a:r>
              <a:rPr lang="en-US" altLang="zh-CN"/>
              <a:t>",</a:t>
            </a:r>
            <a:endParaRPr lang="en-US" altLang="zh-CN"/>
          </a:p>
          <a:p>
            <a:r>
              <a:rPr lang="en-US" altLang="zh-CN"/>
              <a:t>    "captions": ["</a:t>
            </a:r>
            <a:r>
              <a:rPr lang="zh-CN" altLang="en-US"/>
              <a:t>有形商品采购</a:t>
            </a:r>
            <a:r>
              <a:rPr lang="en-US" altLang="zh-CN"/>
              <a:t>", "</a:t>
            </a:r>
            <a:r>
              <a:rPr lang="zh-CN" altLang="en-US"/>
              <a:t>无形服务采购</a:t>
            </a:r>
            <a:r>
              <a:rPr lang="en-US" altLang="zh-CN"/>
              <a:t>", "</a:t>
            </a:r>
            <a:r>
              <a:rPr lang="zh-CN" altLang="en-US"/>
              <a:t>项目采购</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0.5,</a:t>
            </a:r>
            <a:endParaRPr lang="en-US" altLang="zh-CN"/>
          </a:p>
          <a:p>
            <a:endParaRPr lang="en-US" altLang="zh-CN"/>
          </a:p>
          <a:p>
            <a:r>
              <a:rPr lang="en-US" altLang="zh-CN"/>
              <a:t>  "recommended_usage": [</a:t>
            </a:r>
            <a:endParaRPr lang="en-US" altLang="zh-CN"/>
          </a:p>
          <a:p>
            <a:r>
              <a:rPr lang="en-US" altLang="zh-CN"/>
              <a:t>    "</a:t>
            </a:r>
            <a:r>
              <a:rPr lang="zh-CN" altLang="en-US"/>
              <a:t>分类展示</a:t>
            </a:r>
            <a:r>
              <a:rPr lang="en-US" altLang="zh-CN"/>
              <a:t>",</a:t>
            </a:r>
            <a:endParaRPr lang="en-US" altLang="zh-CN"/>
          </a:p>
          <a:p>
            <a:r>
              <a:rPr lang="en-US" altLang="zh-CN"/>
              <a:t>    "</a:t>
            </a:r>
            <a:r>
              <a:rPr lang="zh-CN" altLang="en-US"/>
              <a:t>要点列举</a:t>
            </a:r>
            <a:r>
              <a:rPr lang="en-US" altLang="zh-CN"/>
              <a:t>",</a:t>
            </a:r>
            <a:endParaRPr lang="en-US" altLang="zh-CN"/>
          </a:p>
          <a:p>
            <a:r>
              <a:rPr lang="en-US" altLang="zh-CN"/>
              <a:t>    "</a:t>
            </a:r>
            <a:r>
              <a:rPr lang="zh-CN" altLang="en-US"/>
              <a:t>概念介绍</a:t>
            </a:r>
            <a:r>
              <a:rPr lang="en-US" altLang="zh-CN"/>
              <a:t>",</a:t>
            </a:r>
            <a:endParaRPr lang="en-US" altLang="zh-CN"/>
          </a:p>
          <a:p>
            <a:r>
              <a:rPr lang="en-US" altLang="zh-CN"/>
              <a:t>    "</a:t>
            </a:r>
            <a:r>
              <a:rPr lang="zh-CN" altLang="en-US"/>
              <a:t>三类内容展示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分栏布局</a:t>
            </a:r>
            <a:r>
              <a:rPr lang="en-US" altLang="zh-CN"/>
              <a:t>", "</a:t>
            </a:r>
            <a:r>
              <a:rPr lang="zh-CN" altLang="en-US"/>
              <a:t>分类展示</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"T032",</a:t>
            </a:r>
            <a:endParaRPr lang="en-US" altLang="zh-CN"/>
          </a:p>
          <a:p>
            <a:r>
              <a:rPr lang="en-US" altLang="zh-CN"/>
              <a:t>  "page_index": 1,</a:t>
            </a:r>
            <a:endParaRPr lang="en-US" altLang="zh-CN"/>
          </a:p>
          <a:p>
            <a:r>
              <a:rPr lang="en-US" altLang="zh-CN"/>
              <a:t>  "layout_type": "title_left_image_right_text",</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0.15],</a:t>
            </a:r>
            <a:endParaRPr lang="en-US" altLang="zh-CN"/>
          </a:p>
          <a:p>
            <a:r>
              <a:rPr lang="en-US" altLang="zh-CN"/>
              <a:t>      "suggested_length": "5-15 chars",</a:t>
            </a:r>
            <a:endParaRPr lang="en-US" altLang="zh-CN"/>
          </a:p>
          <a:p>
            <a:r>
              <a:rPr lang="en-US" altLang="zh-CN"/>
              <a:t>      "font_size": "40-52",</a:t>
            </a:r>
            <a:endParaRPr lang="en-US" altLang="zh-CN"/>
          </a:p>
          <a:p>
            <a:r>
              <a:rPr lang="en-US" altLang="zh-CN"/>
              <a:t>      "note": "</a:t>
            </a:r>
            <a:r>
              <a:rPr lang="zh-CN" altLang="en-US"/>
              <a:t>主标题（大纲中的二级标题），整体主题名称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"image",</a:t>
            </a:r>
            <a:endParaRPr lang="en-US" altLang="zh-CN"/>
          </a:p>
          <a:p>
            <a:r>
              <a:rPr lang="en-US" altLang="zh-CN"/>
              <a:t>      "bbox": [0.1, 0.3, 0.4, 0.55],</a:t>
            </a:r>
            <a:endParaRPr lang="en-US" altLang="zh-CN"/>
          </a:p>
          <a:p>
            <a:r>
              <a:rPr lang="en-US" altLang="zh-CN"/>
              <a:t>      "note": "</a:t>
            </a:r>
            <a:r>
              <a:rPr lang="zh-CN" altLang="en-US"/>
              <a:t>左侧图片区域，用于展示相关示意图、图表或案例图片</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[0.55, 0.3, 0.35, 0.55],</a:t>
            </a:r>
            <a:endParaRPr lang="en-US" altLang="zh-CN"/>
          </a:p>
          <a:p>
            <a:r>
              <a:rPr lang="en-US" altLang="zh-CN"/>
              <a:t>      "suggested_length": "100-300 chars",</a:t>
            </a:r>
            <a:endParaRPr lang="en-US" altLang="zh-CN"/>
          </a:p>
          <a:p>
            <a:r>
              <a:rPr lang="en-US" altLang="zh-CN"/>
              <a:t>      "font_size": "20-28",</a:t>
            </a:r>
            <a:endParaRPr lang="en-US" altLang="zh-CN"/>
          </a:p>
          <a:p>
            <a:r>
              <a:rPr lang="en-US" altLang="zh-CN"/>
              <a:t>      "note": "</a:t>
            </a:r>
            <a:r>
              <a:rPr lang="zh-CN" altLang="en-US"/>
              <a:t>右侧长文本区域，用于详细说明或案例分析</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集中采购的优缺点</a:t>
            </a:r>
            <a:r>
              <a:rPr lang="en-US" altLang="zh-CN"/>
              <a:t>",</a:t>
            </a:r>
            <a:endParaRPr lang="en-US" altLang="zh-CN"/>
          </a:p>
          <a:p>
            <a:r>
              <a:rPr lang="en-US" altLang="zh-CN"/>
              <a:t>    "body": "</a:t>
            </a:r>
            <a:r>
              <a:rPr lang="zh-CN" altLang="en-US"/>
              <a:t>企业集团下有生产电视、冰箱、电脑等不同产品的子公司，因所需物料通用性低，不太适合完全采用集中采购。</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0.4,</a:t>
            </a:r>
            <a:endParaRPr lang="en-US" altLang="zh-CN"/>
          </a:p>
          <a:p>
            <a:endParaRPr lang="en-US" altLang="zh-CN"/>
          </a:p>
          <a:p>
            <a:r>
              <a:rPr lang="en-US" altLang="zh-CN"/>
              <a:t>  "recommended_usage": [</a:t>
            </a:r>
            <a:endParaRPr lang="en-US" altLang="zh-CN"/>
          </a:p>
          <a:p>
            <a:r>
              <a:rPr lang="en-US" altLang="zh-CN"/>
              <a:t>    "</a:t>
            </a:r>
            <a:r>
              <a:rPr lang="zh-CN" altLang="en-US"/>
              <a:t>优缺点分析</a:t>
            </a:r>
            <a:r>
              <a:rPr lang="en-US" altLang="zh-CN"/>
              <a:t>",</a:t>
            </a:r>
            <a:endParaRPr lang="en-US" altLang="zh-CN"/>
          </a:p>
          <a:p>
            <a:r>
              <a:rPr lang="en-US" altLang="zh-CN"/>
              <a:t>    "</a:t>
            </a:r>
            <a:r>
              <a:rPr lang="zh-CN" altLang="en-US"/>
              <a:t>案例图文说明</a:t>
            </a:r>
            <a:r>
              <a:rPr lang="en-US" altLang="zh-CN"/>
              <a:t>",</a:t>
            </a:r>
            <a:endParaRPr lang="en-US" altLang="zh-CN"/>
          </a:p>
          <a:p>
            <a:r>
              <a:rPr lang="en-US" altLang="zh-CN"/>
              <a:t>    "</a:t>
            </a:r>
            <a:r>
              <a:rPr lang="zh-CN" altLang="en-US"/>
              <a:t>限制条件阐述</a:t>
            </a:r>
            <a:r>
              <a:rPr lang="en-US" altLang="zh-CN"/>
              <a:t>",</a:t>
            </a:r>
            <a:endParaRPr lang="en-US" altLang="zh-CN"/>
          </a:p>
          <a:p>
            <a:r>
              <a:rPr lang="en-US" altLang="zh-CN"/>
              <a:t>    "</a:t>
            </a:r>
            <a:r>
              <a:rPr lang="zh-CN" altLang="en-US"/>
              <a:t>图文结合展示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左侧图片右侧文字</a:t>
            </a:r>
            <a:r>
              <a:rPr lang="en-US" altLang="zh-CN"/>
              <a:t>", "</a:t>
            </a:r>
            <a:r>
              <a:rPr lang="zh-CN" altLang="en-US"/>
              <a:t>简洁清晰</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"T006",</a:t>
            </a:r>
            <a:endParaRPr lang="en-US" altLang="zh-CN"/>
          </a:p>
          <a:p>
            <a:r>
              <a:rPr lang="en-US" altLang="zh-CN"/>
              <a:t>  "page_index": 1,</a:t>
            </a:r>
            <a:endParaRPr lang="en-US" altLang="zh-CN"/>
          </a:p>
          <a:p>
            <a:r>
              <a:rPr lang="en-US" altLang="zh-CN"/>
              <a:t>  "layout_type": "title_with_definition",</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[0.15, 0.15, 0.7, 0.15],</a:t>
            </a:r>
            <a:endParaRPr lang="en-US" altLang="zh-CN"/>
          </a:p>
          <a:p>
            <a:r>
              <a:rPr lang="en-US" altLang="zh-CN"/>
              <a:t>      "suggested_length": "5-10 chars",</a:t>
            </a:r>
            <a:endParaRPr lang="en-US" altLang="zh-CN"/>
          </a:p>
          <a:p>
            <a:r>
              <a:rPr lang="en-US" altLang="zh-CN"/>
              <a:t>      "font_size": "36-48",</a:t>
            </a:r>
            <a:endParaRPr lang="en-US" altLang="zh-CN"/>
          </a:p>
          <a:p>
            <a:r>
              <a:rPr lang="en-US" altLang="zh-CN"/>
              <a:t>      "note": "</a:t>
            </a:r>
            <a:r>
              <a:rPr lang="zh-CN" altLang="en-US"/>
              <a:t>主标题（大纲中的副标题），概念名称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[0.15, 0.4, 0.7, 0.5],</a:t>
            </a:r>
            <a:endParaRPr lang="en-US" altLang="zh-CN"/>
          </a:p>
          <a:p>
            <a:r>
              <a:rPr lang="en-US" altLang="zh-CN"/>
              <a:t>      "suggested_length": "100-200 chars",</a:t>
            </a:r>
            <a:endParaRPr lang="en-US" altLang="zh-CN"/>
          </a:p>
          <a:p>
            <a:r>
              <a:rPr lang="en-US" altLang="zh-CN"/>
              <a:t>      "font_size": "20-28",</a:t>
            </a:r>
            <a:endParaRPr lang="en-US" altLang="zh-CN"/>
          </a:p>
          <a:p>
            <a:r>
              <a:rPr lang="en-US" altLang="zh-CN"/>
              <a:t>      "note": "</a:t>
            </a:r>
            <a:r>
              <a:rPr lang="zh-CN" altLang="en-US"/>
              <a:t>概念定义正文，详细解释说明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分散采购定义</a:t>
            </a:r>
            <a:r>
              <a:rPr lang="en-US" altLang="zh-CN"/>
              <a:t>",</a:t>
            </a:r>
            <a:endParaRPr lang="en-US" altLang="zh-CN"/>
          </a:p>
          <a:p>
            <a:r>
              <a:rPr lang="en-US" altLang="zh-CN"/>
              <a:t>    "body": "</a:t>
            </a:r>
            <a:r>
              <a:rPr lang="zh-CN" altLang="en-US"/>
              <a:t>分散采购是指采购活动由各需求单位分散进行。也就是说，每个事业部或者每个部门根据自身的需求，自己负责采购事宜。</a:t>
            </a:r>
            <a:r>
              <a:rPr lang="en-US" altLang="zh-CN"/>
              <a:t>"</a:t>
            </a:r>
            <a:endParaRPr lang="en-US" altLang="zh-CN"/>
          </a:p>
          <a:p>
            <a:r>
              <a:rPr lang="en-US" altLang="zh-CN"/>
              <a:t>  },</a:t>
            </a:r>
            <a:endParaRPr lang="en-US" altLang="zh-CN"/>
          </a:p>
          <a:p>
            <a:endParaRPr lang="en-US" altLang="zh-CN"/>
          </a:p>
          <a:p>
            <a:r>
              <a:rPr lang="en-US" altLang="zh-CN"/>
              <a:t>  "text_capacity_score": 0.65,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概念定义</a:t>
            </a:r>
            <a:r>
              <a:rPr lang="en-US" altLang="zh-CN"/>
              <a:t>",</a:t>
            </a:r>
            <a:endParaRPr lang="en-US" altLang="zh-CN"/>
          </a:p>
          <a:p>
            <a:r>
              <a:rPr lang="en-US" altLang="zh-CN"/>
              <a:t>    "</a:t>
            </a:r>
            <a:r>
              <a:rPr lang="zh-CN" altLang="en-US"/>
              <a:t>术语解释</a:t>
            </a:r>
            <a:r>
              <a:rPr lang="en-US" altLang="zh-CN"/>
              <a:t>",</a:t>
            </a:r>
            <a:endParaRPr lang="en-US" altLang="zh-CN"/>
          </a:p>
          <a:p>
            <a:r>
              <a:rPr lang="en-US" altLang="zh-CN"/>
              <a:t>    "</a:t>
            </a:r>
            <a:r>
              <a:rPr lang="zh-CN" altLang="en-US"/>
              <a:t>名词说明</a:t>
            </a:r>
            <a:r>
              <a:rPr lang="en-US" altLang="zh-CN"/>
              <a:t>",</a:t>
            </a:r>
            <a:endParaRPr lang="en-US" altLang="zh-CN"/>
          </a:p>
          <a:p>
            <a:r>
              <a:rPr lang="en-US" altLang="zh-CN"/>
              <a:t>    "</a:t>
            </a:r>
            <a:r>
              <a:rPr lang="zh-CN" altLang="en-US"/>
              <a:t>基础知识介绍</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概念清晰</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"T008",</a:t>
            </a:r>
            <a:endParaRPr lang="en-US" altLang="zh-CN"/>
          </a:p>
          <a:p>
            <a:r>
              <a:rPr lang="en-US" altLang="zh-CN"/>
              <a:t>  "page_index": 1,</a:t>
            </a:r>
            <a:endParaRPr lang="en-US" altLang="zh-CN"/>
          </a:p>
          <a:p>
            <a:r>
              <a:rPr lang="en-US" altLang="zh-CN"/>
              <a:t>  "layout_type": "title_with_text_and_image",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0.15],</a:t>
            </a:r>
            <a:endParaRPr lang="en-US" altLang="zh-CN"/>
          </a:p>
          <a:p>
            <a:r>
              <a:rPr lang="en-US" altLang="zh-CN"/>
              <a:t>      "suggested_length": "5-15 chars",</a:t>
            </a:r>
            <a:endParaRPr lang="en-US" altLang="zh-CN"/>
          </a:p>
          <a:p>
            <a:r>
              <a:rPr lang="en-US" altLang="zh-CN"/>
              <a:t>      "font_size": "40-52",</a:t>
            </a:r>
            <a:endParaRPr lang="en-US" altLang="zh-CN"/>
          </a:p>
          <a:p>
            <a:r>
              <a:rPr lang="en-US" altLang="zh-CN"/>
              <a:t>      "note": "</a:t>
            </a:r>
            <a:r>
              <a:rPr lang="zh-CN" altLang="en-US"/>
              <a:t>主标题（大纲中的副标题），概念或主题名称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 0.3, 0.55, 0.55],</a:t>
            </a:r>
            <a:endParaRPr lang="en-US" altLang="zh-CN"/>
          </a:p>
          <a:p>
            <a:r>
              <a:rPr lang="en-US" altLang="zh-CN"/>
              <a:t>      "suggested_length": "150-400 chars",</a:t>
            </a:r>
            <a:endParaRPr lang="en-US" altLang="zh-CN"/>
          </a:p>
          <a:p>
            <a:r>
              <a:rPr lang="en-US" altLang="zh-CN"/>
              <a:t>      "font_size": "20-28",</a:t>
            </a:r>
            <a:endParaRPr lang="en-US" altLang="zh-CN"/>
          </a:p>
          <a:p>
            <a:r>
              <a:rPr lang="en-US" altLang="zh-CN"/>
              <a:t>      "note": "</a:t>
            </a:r>
            <a:r>
              <a:rPr lang="zh-CN" altLang="en-US"/>
              <a:t>长文本区域，用于详细的案例分析或问题描述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[0.68, 0.3, 0.25, 0.55],</a:t>
            </a:r>
            <a:endParaRPr lang="en-US" altLang="zh-CN"/>
          </a:p>
          <a:p>
            <a:r>
              <a:rPr lang="en-US" altLang="zh-CN"/>
              <a:t>      "note": "</a:t>
            </a:r>
            <a:r>
              <a:rPr lang="zh-CN" altLang="en-US"/>
              <a:t>图片区域，用于放置与内容相关的示意图、图表或案例图片</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分散采购的优缺点</a:t>
            </a:r>
            <a:r>
              <a:rPr lang="en-US" altLang="zh-CN"/>
              <a:t>",</a:t>
            </a:r>
            <a:endParaRPr lang="en-US" altLang="zh-CN"/>
          </a:p>
          <a:p>
            <a:r>
              <a:rPr lang="en-US" altLang="zh-CN"/>
              <a:t>    "body": "</a:t>
            </a:r>
            <a:r>
              <a:rPr lang="zh-CN" altLang="en-US"/>
              <a:t>某国有企业曾放权让利，各分厂自行采购，出现采购价格不一、物料质量参差不齐等问题。</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0.4,</a:t>
            </a:r>
            <a:endParaRPr lang="en-US" altLang="zh-CN"/>
          </a:p>
          <a:p>
            <a:endParaRPr lang="en-US" altLang="zh-CN"/>
          </a:p>
          <a:p>
            <a:r>
              <a:rPr lang="en-US" altLang="zh-CN"/>
              <a:t>  "recommended_usage": [</a:t>
            </a:r>
            <a:endParaRPr lang="en-US" altLang="zh-CN"/>
          </a:p>
          <a:p>
            <a:r>
              <a:rPr lang="en-US" altLang="zh-CN"/>
              <a:t>    "</a:t>
            </a:r>
            <a:r>
              <a:rPr lang="zh-CN" altLang="en-US"/>
              <a:t>案例分析配图说明</a:t>
            </a:r>
            <a:r>
              <a:rPr lang="en-US" altLang="zh-CN"/>
              <a:t>",</a:t>
            </a:r>
            <a:endParaRPr lang="en-US" altLang="zh-CN"/>
          </a:p>
          <a:p>
            <a:r>
              <a:rPr lang="en-US" altLang="zh-CN"/>
              <a:t>    "</a:t>
            </a:r>
            <a:r>
              <a:rPr lang="zh-CN" altLang="en-US"/>
              <a:t>优缺点图文阐述</a:t>
            </a:r>
            <a:r>
              <a:rPr lang="en-US" altLang="zh-CN"/>
              <a:t>",</a:t>
            </a:r>
            <a:endParaRPr lang="en-US" altLang="zh-CN"/>
          </a:p>
          <a:p>
            <a:r>
              <a:rPr lang="en-US" altLang="zh-CN"/>
              <a:t>    "</a:t>
            </a:r>
            <a:r>
              <a:rPr lang="zh-CN" altLang="en-US"/>
              <a:t>问题描述与图解</a:t>
            </a:r>
            <a:r>
              <a:rPr lang="en-US" altLang="zh-CN"/>
              <a:t>",</a:t>
            </a:r>
            <a:endParaRPr lang="en-US" altLang="zh-CN"/>
          </a:p>
          <a:p>
            <a:r>
              <a:rPr lang="en-US" altLang="zh-CN"/>
              <a:t>    "</a:t>
            </a:r>
            <a:r>
              <a:rPr lang="zh-CN" altLang="en-US"/>
              <a:t>实践案例展示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左侧文字右侧图片</a:t>
            </a:r>
            <a:r>
              <a:rPr lang="en-US" altLang="zh-CN"/>
              <a:t>", "</a:t>
            </a:r>
            <a:r>
              <a:rPr lang="zh-CN" altLang="en-US"/>
              <a:t>案例分析</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"T009",</a:t>
            </a:r>
            <a:endParaRPr lang="en-US" altLang="zh-CN"/>
          </a:p>
          <a:p>
            <a:r>
              <a:rPr lang="en-US" altLang="zh-CN"/>
              <a:t>  "page_index": 1,</a:t>
            </a:r>
            <a:endParaRPr lang="en-US" altLang="zh-CN"/>
          </a:p>
          <a:p>
            <a:r>
              <a:rPr lang="en-US" altLang="zh-CN"/>
              <a:t>  "layout_type": "title_text_image_right",</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0.15],</a:t>
            </a:r>
            <a:endParaRPr lang="en-US" altLang="zh-CN"/>
          </a:p>
          <a:p>
            <a:r>
              <a:rPr lang="en-US" altLang="zh-CN"/>
              <a:t>      "suggested_length": "5-15 chars",</a:t>
            </a:r>
            <a:endParaRPr lang="en-US" altLang="zh-CN"/>
          </a:p>
          <a:p>
            <a:r>
              <a:rPr lang="en-US" altLang="zh-CN"/>
              <a:t>      "font_size": "40-52",</a:t>
            </a:r>
            <a:endParaRPr lang="en-US" altLang="zh-CN"/>
          </a:p>
          <a:p>
            <a:r>
              <a:rPr lang="en-US" altLang="zh-CN"/>
              <a:t>      "note": "</a:t>
            </a:r>
            <a:r>
              <a:rPr lang="zh-CN" altLang="en-US"/>
              <a:t>主标题（大纲中的二级标题），概念名称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 0.3, 0.55, 0.55],</a:t>
            </a:r>
            <a:endParaRPr lang="en-US" altLang="zh-CN"/>
          </a:p>
          <a:p>
            <a:r>
              <a:rPr lang="en-US" altLang="zh-CN"/>
              <a:t>      "suggested_length": "150-400 chars",</a:t>
            </a:r>
            <a:endParaRPr lang="en-US" altLang="zh-CN"/>
          </a:p>
          <a:p>
            <a:r>
              <a:rPr lang="en-US" altLang="zh-CN"/>
              <a:t>      "font_size": "20-28",</a:t>
            </a:r>
            <a:endParaRPr lang="en-US" altLang="zh-CN"/>
          </a:p>
          <a:p>
            <a:r>
              <a:rPr lang="en-US" altLang="zh-CN"/>
              <a:t>      "note": "</a:t>
            </a:r>
            <a:r>
              <a:rPr lang="zh-CN" altLang="en-US"/>
              <a:t>长文本区域，用于详细的概念定义和说明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[0.68, 0.3, 0.25, 0.55],</a:t>
            </a:r>
            <a:endParaRPr lang="en-US" altLang="zh-CN"/>
          </a:p>
          <a:p>
            <a:r>
              <a:rPr lang="en-US" altLang="zh-CN"/>
              <a:t>      "note": "</a:t>
            </a:r>
            <a:r>
              <a:rPr lang="zh-CN" altLang="en-US"/>
              <a:t>图片区域，用于放置与概念相关的示意图或示例图片</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集中采购定义</a:t>
            </a:r>
            <a:r>
              <a:rPr lang="en-US" altLang="zh-CN"/>
              <a:t>",</a:t>
            </a:r>
            <a:endParaRPr lang="en-US" altLang="zh-CN"/>
          </a:p>
          <a:p>
            <a:r>
              <a:rPr lang="en-US" altLang="zh-CN"/>
              <a:t>    "body": "</a:t>
            </a:r>
            <a:r>
              <a:rPr lang="zh-CN" altLang="en-US"/>
              <a:t>集中采购是指企业或企业集团的采购活动由专门的采购部门集中进行。日常生活中的团购，通过整合需求形成规模优势，从而获得更好的价格和服务。</a:t>
            </a:r>
            <a:r>
              <a:rPr lang="en-US" altLang="zh-CN"/>
              <a:t>"</a:t>
            </a:r>
            <a:endParaRPr lang="en-US" altLang="zh-CN"/>
          </a:p>
          <a:p>
            <a:r>
              <a:rPr lang="en-US" altLang="zh-CN"/>
              <a:t>  },</a:t>
            </a:r>
            <a:endParaRPr lang="en-US" altLang="zh-CN"/>
          </a:p>
          <a:p>
            <a:endParaRPr lang="en-US" altLang="zh-CN"/>
          </a:p>
          <a:p>
            <a:r>
              <a:rPr lang="en-US" altLang="zh-CN"/>
              <a:t>  "text_capacity_score": 0.65,</a:t>
            </a:r>
            <a:endParaRPr lang="en-US" altLang="zh-CN"/>
          </a:p>
          <a:p>
            <a:r>
              <a:rPr lang="en-US" altLang="zh-CN"/>
              <a:t>  "visual_density": 0.4,</a:t>
            </a:r>
            <a:endParaRPr lang="en-US" altLang="zh-CN"/>
          </a:p>
          <a:p>
            <a:endParaRPr lang="en-US" altLang="zh-CN"/>
          </a:p>
          <a:p>
            <a:r>
              <a:rPr lang="en-US" altLang="zh-CN"/>
              <a:t>  "recommended_usage": [</a:t>
            </a:r>
            <a:endParaRPr lang="en-US" altLang="zh-CN"/>
          </a:p>
          <a:p>
            <a:r>
              <a:rPr lang="en-US" altLang="zh-CN"/>
              <a:t>    "</a:t>
            </a:r>
            <a:r>
              <a:rPr lang="zh-CN" altLang="en-US"/>
              <a:t>概念定义配图</a:t>
            </a:r>
            <a:r>
              <a:rPr lang="en-US" altLang="zh-CN"/>
              <a:t>",</a:t>
            </a:r>
            <a:endParaRPr lang="en-US" altLang="zh-CN"/>
          </a:p>
          <a:p>
            <a:r>
              <a:rPr lang="en-US" altLang="zh-CN"/>
              <a:t>    "</a:t>
            </a:r>
            <a:r>
              <a:rPr lang="zh-CN" altLang="en-US"/>
              <a:t>术语图文解释</a:t>
            </a:r>
            <a:r>
              <a:rPr lang="en-US" altLang="zh-CN"/>
              <a:t>",</a:t>
            </a:r>
            <a:endParaRPr lang="en-US" altLang="zh-CN"/>
          </a:p>
          <a:p>
            <a:r>
              <a:rPr lang="en-US" altLang="zh-CN"/>
              <a:t>    "</a:t>
            </a:r>
            <a:r>
              <a:rPr lang="zh-CN" altLang="en-US"/>
              <a:t>定义与示例结合展示</a:t>
            </a:r>
            <a:r>
              <a:rPr lang="en-US" altLang="zh-CN"/>
              <a:t>",</a:t>
            </a:r>
            <a:endParaRPr lang="en-US" altLang="zh-CN"/>
          </a:p>
          <a:p>
            <a:r>
              <a:rPr lang="en-US" altLang="zh-CN"/>
              <a:t>    "</a:t>
            </a:r>
            <a:r>
              <a:rPr lang="zh-CN" altLang="en-US"/>
              <a:t>知识讲解</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左侧文字右侧图片</a:t>
            </a:r>
            <a:r>
              <a:rPr lang="en-US" altLang="zh-CN"/>
              <a:t>", "</a:t>
            </a:r>
            <a:r>
              <a:rPr lang="zh-CN" altLang="en-US"/>
              <a:t>概念说明</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"T033",</a:t>
            </a:r>
            <a:endParaRPr lang="en-US" altLang="zh-CN"/>
          </a:p>
          <a:p>
            <a:r>
              <a:rPr lang="en-US" altLang="zh-CN"/>
              <a:t>  "page_index": 1,</a:t>
            </a:r>
            <a:endParaRPr lang="en-US" altLang="zh-CN"/>
          </a:p>
          <a:p>
            <a:r>
              <a:rPr lang="en-US" altLang="zh-CN"/>
              <a:t>  "layout_type": "title_with_body",</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[0.15, 0.15, 0.7, 0.15],</a:t>
            </a:r>
            <a:endParaRPr lang="en-US" altLang="zh-CN"/>
          </a:p>
          <a:p>
            <a:r>
              <a:rPr lang="en-US" altLang="zh-CN"/>
              <a:t>      "suggested_length": "5-10 chars",</a:t>
            </a:r>
            <a:endParaRPr lang="en-US" altLang="zh-CN"/>
          </a:p>
          <a:p>
            <a:r>
              <a:rPr lang="en-US" altLang="zh-CN"/>
              <a:t>      "font_size": "36-48",</a:t>
            </a:r>
            <a:endParaRPr lang="en-US" altLang="zh-CN"/>
          </a:p>
          <a:p>
            <a:r>
              <a:rPr lang="en-US" altLang="zh-CN"/>
              <a:t>      "note": "</a:t>
            </a:r>
            <a:r>
              <a:rPr lang="zh-CN" altLang="en-US"/>
              <a:t>主标题（大纲中的副标题），概念或模式名称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 0.4, 0.8, 0.5],</a:t>
            </a:r>
            <a:endParaRPr lang="en-US" altLang="zh-CN"/>
          </a:p>
          <a:p>
            <a:r>
              <a:rPr lang="en-US" altLang="zh-CN"/>
              <a:t>      "suggested_length": "150-400 chars",</a:t>
            </a:r>
            <a:endParaRPr lang="en-US" altLang="zh-CN"/>
          </a:p>
          <a:p>
            <a:r>
              <a:rPr lang="en-US" altLang="zh-CN"/>
              <a:t>      "font_size": "20-28",</a:t>
            </a:r>
            <a:endParaRPr lang="en-US" altLang="zh-CN"/>
          </a:p>
          <a:p>
            <a:r>
              <a:rPr lang="en-US" altLang="zh-CN"/>
              <a:t>      "note": "</a:t>
            </a:r>
            <a:r>
              <a:rPr lang="zh-CN" altLang="en-US"/>
              <a:t>长文本区域，用于详细的概念解释、模式说明或优势分析</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混合制采购</a:t>
            </a:r>
            <a:r>
              <a:rPr lang="en-US" altLang="zh-CN"/>
              <a:t>",</a:t>
            </a:r>
            <a:endParaRPr lang="en-US" altLang="zh-CN"/>
          </a:p>
          <a:p>
            <a:r>
              <a:rPr lang="en-US" altLang="zh-CN"/>
              <a:t>    "body": "</a:t>
            </a:r>
            <a:r>
              <a:rPr lang="zh-CN" altLang="en-US"/>
              <a:t>实际操作中，很多企业采用混合制采购模式，结合集中采购和分散采购优点。对于通用性强、采购金额大的核心物料，集中采购获规模效应；小额、个性化、因地制宜或临时性采购需求，由各用料单位分散进行。</a:t>
            </a:r>
            <a:r>
              <a:rPr lang="en-US" altLang="zh-CN"/>
              <a:t>"</a:t>
            </a:r>
            <a:endParaRPr lang="en-US" altLang="zh-CN"/>
          </a:p>
          <a:p>
            <a:r>
              <a:rPr lang="en-US" altLang="zh-CN"/>
              <a:t>  },</a:t>
            </a:r>
            <a:endParaRPr lang="en-US" altLang="zh-CN"/>
          </a:p>
          <a:p>
            <a:endParaRPr lang="en-US" altLang="zh-CN"/>
          </a:p>
          <a:p>
            <a:r>
              <a:rPr lang="en-US" altLang="zh-CN"/>
              <a:t>  "text_capacity_score": 0.7,</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模式或概念解释</a:t>
            </a:r>
            <a:r>
              <a:rPr lang="en-US" altLang="zh-CN"/>
              <a:t>",</a:t>
            </a:r>
            <a:endParaRPr lang="en-US" altLang="zh-CN"/>
          </a:p>
          <a:p>
            <a:r>
              <a:rPr lang="en-US" altLang="zh-CN"/>
              <a:t>    "</a:t>
            </a:r>
            <a:r>
              <a:rPr lang="zh-CN" altLang="en-US"/>
              <a:t>复合策略说明</a:t>
            </a:r>
            <a:r>
              <a:rPr lang="en-US" altLang="zh-CN"/>
              <a:t>",</a:t>
            </a:r>
            <a:endParaRPr lang="en-US" altLang="zh-CN"/>
          </a:p>
          <a:p>
            <a:r>
              <a:rPr lang="en-US" altLang="zh-CN"/>
              <a:t>    "</a:t>
            </a:r>
            <a:r>
              <a:rPr lang="zh-CN" altLang="en-US"/>
              <a:t>优缺点结合阐述</a:t>
            </a:r>
            <a:r>
              <a:rPr lang="en-US" altLang="zh-CN"/>
              <a:t>",</a:t>
            </a:r>
            <a:endParaRPr lang="en-US" altLang="zh-CN"/>
          </a:p>
          <a:p>
            <a:r>
              <a:rPr lang="en-US" altLang="zh-CN"/>
              <a:t>    "</a:t>
            </a:r>
            <a:r>
              <a:rPr lang="zh-CN" altLang="en-US"/>
              <a:t>实践应用介绍</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概念清晰</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"T023",</a:t>
            </a:r>
            <a:endParaRPr lang="en-US" altLang="zh-CN"/>
          </a:p>
          <a:p>
            <a:r>
              <a:rPr lang="en-US" altLang="zh-CN"/>
              <a:t>  "page_index": 1,</a:t>
            </a:r>
            <a:endParaRPr lang="en-US" altLang="zh-CN"/>
          </a:p>
          <a:p>
            <a:r>
              <a:rPr lang="en-US" altLang="zh-CN"/>
              <a:t>  "layout_type": "title_with_two_bullet_points",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0.15, 0.8, 0.18],</a:t>
            </a:r>
            <a:endParaRPr lang="en-US" altLang="zh-CN"/>
          </a:p>
          <a:p>
            <a:r>
              <a:rPr lang="en-US" altLang="zh-CN"/>
              <a:t>      "suggested_length": "10-25 chars",</a:t>
            </a:r>
            <a:endParaRPr lang="en-US" altLang="zh-CN"/>
          </a:p>
          <a:p>
            <a:r>
              <a:rPr lang="en-US" altLang="zh-CN"/>
              <a:t>      "font_size": "40-55",</a:t>
            </a:r>
            <a:endParaRPr lang="en-US" altLang="zh-CN"/>
          </a:p>
          <a:p>
            <a:r>
              <a:rPr lang="en-US" altLang="zh-CN"/>
              <a:t>      "note": "</a:t>
            </a:r>
            <a:r>
              <a:rPr lang="zh-CN" altLang="en-US"/>
              <a:t>主标题（大纲中的副标题），列举多个相关概念</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[0.15, 0.4, 0.7, 0.1],</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第一个要点短文本</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[0.15, 0.55, 0.7, 0.1],</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第二个要点短文本</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集中采购、分散采购与联合采购</a:t>
            </a:r>
            <a:r>
              <a:rPr lang="en-US" altLang="zh-CN"/>
              <a:t>",</a:t>
            </a:r>
            <a:endParaRPr lang="en-US" altLang="zh-CN"/>
          </a:p>
          <a:p>
            <a:r>
              <a:rPr lang="en-US" altLang="zh-CN"/>
              <a:t>    "body1": "</a:t>
            </a:r>
            <a:r>
              <a:rPr lang="zh-CN" altLang="en-US"/>
              <a:t>优化采购流程</a:t>
            </a:r>
            <a:r>
              <a:rPr lang="en-US" altLang="zh-CN"/>
              <a:t>",</a:t>
            </a:r>
            <a:endParaRPr lang="en-US" altLang="zh-CN"/>
          </a:p>
          <a:p>
            <a:r>
              <a:rPr lang="en-US" altLang="zh-CN"/>
              <a:t>    "body2": "</a:t>
            </a:r>
            <a:r>
              <a:rPr lang="zh-CN" altLang="en-US"/>
              <a:t>降低成本</a:t>
            </a:r>
            <a:r>
              <a:rPr lang="en-US" altLang="zh-CN"/>
              <a:t>"</a:t>
            </a:r>
            <a:endParaRPr lang="en-US" altLang="zh-CN"/>
          </a:p>
          <a:p>
            <a:r>
              <a:rPr lang="en-US" altLang="zh-CN"/>
              <a:t>  },</a:t>
            </a:r>
            <a:endParaRPr lang="en-US" altLang="zh-CN"/>
          </a:p>
          <a:p>
            <a:endParaRPr lang="en-US" altLang="zh-CN"/>
          </a:p>
          <a:p>
            <a:r>
              <a:rPr lang="en-US" altLang="zh-CN"/>
              <a:t>  "text_capacity_score": 0.2,</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要点列举</a:t>
            </a:r>
            <a:r>
              <a:rPr lang="en-US" altLang="zh-CN"/>
              <a:t>",</a:t>
            </a:r>
            <a:endParaRPr lang="en-US" altLang="zh-CN"/>
          </a:p>
          <a:p>
            <a:r>
              <a:rPr lang="en-US" altLang="zh-CN"/>
              <a:t>    "</a:t>
            </a:r>
            <a:r>
              <a:rPr lang="zh-CN" altLang="en-US"/>
              <a:t>优势总结</a:t>
            </a:r>
            <a:r>
              <a:rPr lang="en-US" altLang="zh-CN"/>
              <a:t>",</a:t>
            </a:r>
            <a:endParaRPr lang="en-US" altLang="zh-CN"/>
          </a:p>
          <a:p>
            <a:r>
              <a:rPr lang="en-US" altLang="zh-CN"/>
              <a:t>    "</a:t>
            </a:r>
            <a:r>
              <a:rPr lang="zh-CN" altLang="en-US"/>
              <a:t>采购方式介绍</a:t>
            </a:r>
            <a:r>
              <a:rPr lang="en-US" altLang="zh-CN"/>
              <a:t>",</a:t>
            </a:r>
            <a:endParaRPr lang="en-US" altLang="zh-CN"/>
          </a:p>
          <a:p>
            <a:r>
              <a:rPr lang="en-US" altLang="zh-CN"/>
              <a:t>    "</a:t>
            </a:r>
            <a:r>
              <a:rPr lang="zh-CN" altLang="en-US"/>
              <a:t>简短列表展示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列表形式</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"T034",</a:t>
            </a:r>
            <a:endParaRPr lang="en-US" altLang="zh-CN"/>
          </a:p>
          <a:p>
            <a:r>
              <a:rPr lang="en-US" altLang="zh-CN"/>
              <a:t>  "page_index": 1,</a:t>
            </a:r>
            <a:endParaRPr lang="en-US" altLang="zh-CN"/>
          </a:p>
          <a:p>
            <a:r>
              <a:rPr lang="en-US" altLang="zh-CN"/>
              <a:t>  "layout_type": "title_with_three_bodies",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0.15],</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主标题，页面主题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 0.25,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第一个学习目标，详细描述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0.47,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第二个学习目标，详细描述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0.69,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第三个学习目标，详细描述</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学习目标</a:t>
            </a:r>
            <a:r>
              <a:rPr lang="en-US" altLang="zh-CN"/>
              <a:t>",</a:t>
            </a:r>
            <a:endParaRPr lang="en-US" altLang="zh-CN"/>
          </a:p>
          <a:p>
            <a:r>
              <a:rPr lang="en-US" altLang="zh-CN"/>
              <a:t>    "body1": "</a:t>
            </a:r>
            <a:r>
              <a:rPr lang="zh-CN" altLang="en-US"/>
              <a:t>掌握这三种采购方式的定义、特点、优缺点及适用场景，理解它们的组织机构模式；</a:t>
            </a:r>
            <a:r>
              <a:rPr lang="en-US" altLang="zh-CN"/>
              <a:t>",</a:t>
            </a:r>
            <a:endParaRPr lang="en-US" altLang="zh-CN"/>
          </a:p>
          <a:p>
            <a:r>
              <a:rPr lang="en-US" altLang="zh-CN"/>
              <a:t>    "body2": "</a:t>
            </a:r>
            <a:r>
              <a:rPr lang="zh-CN" altLang="en-US"/>
              <a:t>能够根据企业的实际情况选择合适的采购模式，并能分析混合采购模式的合理性；</a:t>
            </a:r>
            <a:r>
              <a:rPr lang="en-US" altLang="zh-CN"/>
              <a:t>",</a:t>
            </a:r>
            <a:endParaRPr lang="en-US" altLang="zh-CN"/>
          </a:p>
          <a:p>
            <a:r>
              <a:rPr lang="en-US" altLang="zh-CN"/>
              <a:t>    "body3": "</a:t>
            </a:r>
            <a:r>
              <a:rPr lang="zh-CN" altLang="en-US"/>
              <a:t>树立采购模式与企业需求相适配的意识，培养综合权衡成本与灵活性的思维。</a:t>
            </a:r>
            <a:r>
              <a:rPr lang="en-US" altLang="zh-CN"/>
              <a:t>"</a:t>
            </a:r>
            <a:endParaRPr lang="en-US" altLang="zh-CN"/>
          </a:p>
          <a:p>
            <a:r>
              <a:rPr lang="en-US" altLang="zh-CN"/>
              <a:t>  },</a:t>
            </a:r>
            <a:endParaRPr lang="en-US" altLang="zh-CN"/>
          </a:p>
          <a:p>
            <a:endParaRPr lang="en-US" altLang="zh-CN"/>
          </a:p>
          <a:p>
            <a:r>
              <a:rPr lang="en-US" altLang="zh-CN"/>
              <a:t>  "text_capacity_score": 0.8,</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学习目标展示</a:t>
            </a:r>
            <a:r>
              <a:rPr lang="en-US" altLang="zh-CN"/>
              <a:t>",</a:t>
            </a:r>
            <a:endParaRPr lang="en-US" altLang="zh-CN"/>
          </a:p>
          <a:p>
            <a:r>
              <a:rPr lang="en-US" altLang="zh-CN"/>
              <a:t>    "</a:t>
            </a:r>
            <a:r>
              <a:rPr lang="zh-CN" altLang="en-US"/>
              <a:t>课程要求说明</a:t>
            </a:r>
            <a:r>
              <a:rPr lang="en-US" altLang="zh-CN"/>
              <a:t>",</a:t>
            </a:r>
            <a:endParaRPr lang="en-US" altLang="zh-CN"/>
          </a:p>
          <a:p>
            <a:r>
              <a:rPr lang="en-US" altLang="zh-CN"/>
              <a:t>    "</a:t>
            </a:r>
            <a:r>
              <a:rPr lang="zh-CN" altLang="en-US"/>
              <a:t>多要点详细列举</a:t>
            </a:r>
            <a:r>
              <a:rPr lang="en-US" altLang="zh-CN"/>
              <a:t>",</a:t>
            </a:r>
            <a:endParaRPr lang="en-US" altLang="zh-CN"/>
          </a:p>
          <a:p>
            <a:r>
              <a:rPr lang="en-US" altLang="zh-CN"/>
              <a:t>    "</a:t>
            </a:r>
            <a:r>
              <a:rPr lang="zh-CN" altLang="en-US"/>
              <a:t>教学目标阐述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垂直排列</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PT图文">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PT文字">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人物2">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人物小窗">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双分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章节页">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主机位背景">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5.xml"/><Relationship Id="rId7" Type="http://schemas.openxmlformats.org/officeDocument/2006/relationships/tags" Target="../tags/tag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5.sv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24.jpe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6.svg"/><Relationship Id="rId13" Type="http://schemas.openxmlformats.org/officeDocument/2006/relationships/notesSlide" Target="../notesSlides/notesSlide12.xml"/><Relationship Id="rId12" Type="http://schemas.openxmlformats.org/officeDocument/2006/relationships/slideLayout" Target="../slideLayouts/slideLayout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image" Target="../media/image9.svg"/><Relationship Id="rId3" Type="http://schemas.openxmlformats.org/officeDocument/2006/relationships/image" Target="../media/image11.png"/><Relationship Id="rId2" Type="http://schemas.openxmlformats.org/officeDocument/2006/relationships/image" Target="../media/image26.jpeg"/><Relationship Id="rId11" Type="http://schemas.openxmlformats.org/officeDocument/2006/relationships/notesSlide" Target="../notesSlides/notesSlide13.xml"/><Relationship Id="rId10" Type="http://schemas.openxmlformats.org/officeDocument/2006/relationships/slideLayout" Target="../slideLayouts/slideLayout2.xml"/><Relationship Id="rId1" Type="http://schemas.openxmlformats.org/officeDocument/2006/relationships/image" Target="../media/image25.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image" Target="../media/image27.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2.svg"/><Relationship Id="rId10" Type="http://schemas.openxmlformats.org/officeDocument/2006/relationships/notesSlide" Target="../notesSlides/notesSlide14.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4.xml"/><Relationship Id="rId5" Type="http://schemas.openxmlformats.org/officeDocument/2006/relationships/tags" Target="../tags/tag25.xml"/><Relationship Id="rId4" Type="http://schemas.openxmlformats.org/officeDocument/2006/relationships/image" Target="../media/image28.jpeg"/><Relationship Id="rId3" Type="http://schemas.openxmlformats.org/officeDocument/2006/relationships/tags" Target="../tags/tag24.xml"/><Relationship Id="rId2" Type="http://schemas.openxmlformats.org/officeDocument/2006/relationships/image" Target="../media/image12.sv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image" Target="../media/image29.jpeg"/><Relationship Id="rId3" Type="http://schemas.openxmlformats.org/officeDocument/2006/relationships/tags" Target="../tags/tag26.xml"/><Relationship Id="rId2" Type="http://schemas.openxmlformats.org/officeDocument/2006/relationships/image" Target="../media/image12.svg"/><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12.svg"/><Relationship Id="rId11" Type="http://schemas.openxmlformats.org/officeDocument/2006/relationships/notesSlide" Target="../notesSlides/notesSlide17.xml"/><Relationship Id="rId10" Type="http://schemas.openxmlformats.org/officeDocument/2006/relationships/slideLayout" Target="../slideLayouts/slideLayout4.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4.xml"/><Relationship Id="rId5" Type="http://schemas.openxmlformats.org/officeDocument/2006/relationships/tags" Target="../tags/tag40.xml"/><Relationship Id="rId4" Type="http://schemas.openxmlformats.org/officeDocument/2006/relationships/image" Target="../media/image30.jpeg"/><Relationship Id="rId3" Type="http://schemas.openxmlformats.org/officeDocument/2006/relationships/tags" Target="../tags/tag39.xml"/><Relationship Id="rId2" Type="http://schemas.openxmlformats.org/officeDocument/2006/relationships/image" Target="../media/image12.sv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1.jpeg"/><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image" Target="../media/image12.svg"/><Relationship Id="rId10" Type="http://schemas.openxmlformats.org/officeDocument/2006/relationships/notesSlide" Target="../notesSlides/notesSlide19.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image" Target="../media/image12.svg"/><Relationship Id="rId19" Type="http://schemas.openxmlformats.org/officeDocument/2006/relationships/notesSlide" Target="../notesSlides/notesSlide20.xml"/><Relationship Id="rId18" Type="http://schemas.openxmlformats.org/officeDocument/2006/relationships/slideLayout" Target="../slideLayouts/slideLayout4.xml"/><Relationship Id="rId17" Type="http://schemas.openxmlformats.org/officeDocument/2006/relationships/image" Target="../media/image37.svg"/><Relationship Id="rId16" Type="http://schemas.openxmlformats.org/officeDocument/2006/relationships/image" Target="../media/image36.png"/><Relationship Id="rId15" Type="http://schemas.openxmlformats.org/officeDocument/2006/relationships/tags" Target="../tags/tag54.xml"/><Relationship Id="rId14" Type="http://schemas.openxmlformats.org/officeDocument/2006/relationships/image" Target="../media/image35.svg"/><Relationship Id="rId13" Type="http://schemas.openxmlformats.org/officeDocument/2006/relationships/image" Target="../media/image34.png"/><Relationship Id="rId12" Type="http://schemas.openxmlformats.org/officeDocument/2006/relationships/tags" Target="../tags/tag53.xml"/><Relationship Id="rId11" Type="http://schemas.openxmlformats.org/officeDocument/2006/relationships/image" Target="../media/image33.svg"/><Relationship Id="rId10" Type="http://schemas.openxmlformats.org/officeDocument/2006/relationships/image" Target="../media/image3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image" Target="../media/image39.png"/><Relationship Id="rId2" Type="http://schemas.openxmlformats.org/officeDocument/2006/relationships/image" Target="../media/image38.svg"/><Relationship Id="rId12" Type="http://schemas.openxmlformats.org/officeDocument/2006/relationships/notesSlide" Target="../notesSlides/notesSlide21.xml"/><Relationship Id="rId11" Type="http://schemas.openxmlformats.org/officeDocument/2006/relationships/slideLayout" Target="../slideLayouts/slideLayout2.xml"/><Relationship Id="rId10" Type="http://schemas.openxmlformats.org/officeDocument/2006/relationships/tags" Target="../tags/tag61.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5.xml"/><Relationship Id="rId7" Type="http://schemas.openxmlformats.org/officeDocument/2006/relationships/tags" Target="../tags/tag62.xml"/><Relationship Id="rId6" Type="http://schemas.openxmlformats.org/officeDocument/2006/relationships/image" Target="../media/image23.svg"/><Relationship Id="rId5" Type="http://schemas.openxmlformats.org/officeDocument/2006/relationships/image" Target="../media/image41.png"/><Relationship Id="rId4" Type="http://schemas.openxmlformats.org/officeDocument/2006/relationships/image" Target="../media/image21.svg"/><Relationship Id="rId3" Type="http://schemas.openxmlformats.org/officeDocument/2006/relationships/image" Target="../media/image40.png"/><Relationship Id="rId2" Type="http://schemas.openxmlformats.org/officeDocument/2006/relationships/image" Target="../media/image19.sv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image" Target="../media/image42.jpeg"/><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4" Type="http://schemas.openxmlformats.org/officeDocument/2006/relationships/notesSlide" Target="../notesSlides/notesSlide23.xml"/><Relationship Id="rId33" Type="http://schemas.openxmlformats.org/officeDocument/2006/relationships/slideLayout" Target="../slideLayouts/slideLayout4.xml"/><Relationship Id="rId32" Type="http://schemas.openxmlformats.org/officeDocument/2006/relationships/tags" Target="../tags/tag89.xml"/><Relationship Id="rId31" Type="http://schemas.openxmlformats.org/officeDocument/2006/relationships/tags" Target="../tags/tag88.xml"/><Relationship Id="rId30" Type="http://schemas.openxmlformats.org/officeDocument/2006/relationships/tags" Target="../tags/tag87.xml"/><Relationship Id="rId3" Type="http://schemas.openxmlformats.org/officeDocument/2006/relationships/tags" Target="../tags/tag63.xml"/><Relationship Id="rId29" Type="http://schemas.openxmlformats.org/officeDocument/2006/relationships/tags" Target="../tags/tag86.xml"/><Relationship Id="rId28" Type="http://schemas.openxmlformats.org/officeDocument/2006/relationships/tags" Target="../tags/tag85.xml"/><Relationship Id="rId27" Type="http://schemas.openxmlformats.org/officeDocument/2006/relationships/tags" Target="../tags/tag84.xml"/><Relationship Id="rId26" Type="http://schemas.openxmlformats.org/officeDocument/2006/relationships/tags" Target="../tags/tag83.xml"/><Relationship Id="rId25" Type="http://schemas.openxmlformats.org/officeDocument/2006/relationships/tags" Target="../tags/tag82.xml"/><Relationship Id="rId24" Type="http://schemas.openxmlformats.org/officeDocument/2006/relationships/tags" Target="../tags/tag81.xml"/><Relationship Id="rId23" Type="http://schemas.openxmlformats.org/officeDocument/2006/relationships/image" Target="../media/image44.jpeg"/><Relationship Id="rId22" Type="http://schemas.openxmlformats.org/officeDocument/2006/relationships/tags" Target="../tags/tag80.xml"/><Relationship Id="rId21" Type="http://schemas.openxmlformats.org/officeDocument/2006/relationships/tags" Target="../tags/tag79.xml"/><Relationship Id="rId20" Type="http://schemas.openxmlformats.org/officeDocument/2006/relationships/tags" Target="../tags/tag78.xml"/><Relationship Id="rId2" Type="http://schemas.openxmlformats.org/officeDocument/2006/relationships/image" Target="../media/image12.svg"/><Relationship Id="rId19" Type="http://schemas.openxmlformats.org/officeDocument/2006/relationships/tags" Target="../tags/tag77.xml"/><Relationship Id="rId18" Type="http://schemas.openxmlformats.org/officeDocument/2006/relationships/tags" Target="../tags/tag76.xml"/><Relationship Id="rId17" Type="http://schemas.openxmlformats.org/officeDocument/2006/relationships/tags" Target="../tags/tag75.xml"/><Relationship Id="rId16" Type="http://schemas.openxmlformats.org/officeDocument/2006/relationships/tags" Target="../tags/tag74.xml"/><Relationship Id="rId15" Type="http://schemas.openxmlformats.org/officeDocument/2006/relationships/image" Target="../media/image43.jpeg"/><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11.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10.jpeg"/><Relationship Id="rId2" Type="http://schemas.openxmlformats.org/officeDocument/2006/relationships/image" Target="../media/image9.svg"/><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jpeg"/><Relationship Id="rId2" Type="http://schemas.openxmlformats.org/officeDocument/2006/relationships/image" Target="../media/image12.svg"/><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image" Target="../media/image14.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tags" Target="../tags/tag4.xml"/><Relationship Id="rId2" Type="http://schemas.openxmlformats.org/officeDocument/2006/relationships/image" Target="../media/image18.sv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4445" y="2881630"/>
            <a:ext cx="4909820" cy="829945"/>
          </a:xfrm>
          <a:prstGeom prst="rect">
            <a:avLst/>
          </a:prstGeom>
          <a:noFill/>
        </p:spPr>
        <p:txBody>
          <a:bodyPr wrap="square" rtlCol="0" anchor="t">
            <a:spAutoFit/>
          </a:bodyPr>
          <a:lstStyle/>
          <a:p>
            <a:pPr algn="ctr" eaLnBrk="1" hangingPunct="1">
              <a:lnSpc>
                <a:spcPct val="120000"/>
              </a:lnSpc>
              <a:spcBef>
                <a:spcPct val="20000"/>
              </a:spcBef>
            </a:pPr>
            <a:r>
              <a:rPr lang="zh-CN" altLang="en-US" sz="4000" spc="500" dirty="0">
                <a:solidFill>
                  <a:srgbClr val="285CA9"/>
                </a:solidFill>
                <a:uFillTx/>
                <a:latin typeface="+中文标题" charset="0"/>
                <a:ea typeface="+mj-ea"/>
                <a:sym typeface="Calibri" panose="020F0502020204030204" pitchFamily="34" charset="0"/>
              </a:rPr>
              <a:t>集中</a:t>
            </a:r>
            <a:r>
              <a:rPr lang="zh-CN" altLang="en-US" sz="4000" spc="500" dirty="0">
                <a:solidFill>
                  <a:srgbClr val="285CA9"/>
                </a:solidFill>
                <a:uFillTx/>
                <a:latin typeface="+中文标题" charset="0"/>
                <a:ea typeface="+mj-ea"/>
                <a:sym typeface="Calibri" panose="020F0502020204030204" pitchFamily="34" charset="0"/>
              </a:rPr>
              <a:t>采购</a:t>
            </a:r>
            <a:endParaRPr lang="zh-CN" altLang="en-US" sz="4000" spc="500" dirty="0">
              <a:solidFill>
                <a:srgbClr val="285CA9"/>
              </a:solidFill>
              <a:uFillTx/>
              <a:latin typeface="+中文标题" charset="0"/>
              <a:ea typeface="+mj-ea"/>
              <a:sym typeface="Calibri" panose="020F0502020204030204" pitchFamily="3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98411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采购管理的作用</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563369" y="2052955"/>
            <a:ext cx="5004345" cy="1597025"/>
          </a:xfrm>
          <a:prstGeom prst="rect">
            <a:avLst/>
          </a:prstGeom>
          <a:noFill/>
        </p:spPr>
        <p:txBody>
          <a:bodyPr wrap="square" lIns="0" tIns="0" rIns="0" bIns="0" rtlCol="0" anchor="ctr" anchorCtr="0">
            <a:noAutofit/>
          </a:bodyPr>
          <a:lstStyle/>
          <a:p>
            <a:pPr lvl="0" algn="l">
              <a:lnSpc>
                <a:spcPct val="130000"/>
              </a:lnSpc>
            </a:pPr>
            <a:r>
              <a:rPr sz="2200" dirty="0" err="1">
                <a:sym typeface="+mn-ea"/>
              </a:rPr>
              <a:t>企业采购不仅要追求经济效益，还需</a:t>
            </a:r>
            <a:r>
              <a:rPr sz="2200" b="1" dirty="0" err="1">
                <a:solidFill>
                  <a:srgbClr val="285CA9"/>
                </a:solidFill>
                <a:sym typeface="+mn-ea"/>
              </a:rPr>
              <a:t>承担社会责任</a:t>
            </a:r>
            <a:r>
              <a:rPr sz="2200" dirty="0" err="1">
                <a:sym typeface="+mn-ea"/>
              </a:rPr>
              <a:t>，如优先采购环保材料、支持中小企业、杜绝采购腐败</a:t>
            </a:r>
            <a:r>
              <a:rPr sz="2200" dirty="0">
                <a:sym typeface="+mn-ea"/>
              </a:rPr>
              <a:t>。</a:t>
            </a:r>
            <a:endParaRPr sz="2200" dirty="0">
              <a:sym typeface="+mn-ea"/>
            </a:endParaRPr>
          </a:p>
        </p:txBody>
      </p:sp>
      <p:sp>
        <p:nvSpPr>
          <p:cNvPr id="5" name="矩形 4"/>
          <p:cNvSpPr/>
          <p:nvPr/>
        </p:nvSpPr>
        <p:spPr>
          <a:xfrm>
            <a:off x="1563369" y="3929380"/>
            <a:ext cx="5004345" cy="1597025"/>
          </a:xfrm>
          <a:prstGeom prst="rect">
            <a:avLst/>
          </a:prstGeom>
          <a:noFill/>
        </p:spPr>
        <p:txBody>
          <a:bodyPr wrap="square" lIns="0" tIns="0" rIns="0" bIns="0" rtlCol="0" anchor="ctr" anchorCtr="0">
            <a:noAutofit/>
          </a:bodyPr>
          <a:lstStyle/>
          <a:p>
            <a:pPr lvl="0" algn="l">
              <a:lnSpc>
                <a:spcPct val="130000"/>
              </a:lnSpc>
            </a:pPr>
            <a:r>
              <a:rPr lang="zh-CN" altLang="en-US" sz="2200">
                <a:sym typeface="+mn-ea"/>
              </a:rPr>
              <a:t>采购人员作为执行者，要</a:t>
            </a:r>
            <a:r>
              <a:rPr lang="zh-CN" altLang="en-US" sz="2200" b="1">
                <a:solidFill>
                  <a:srgbClr val="285CA9"/>
                </a:solidFill>
                <a:sym typeface="+mn-ea"/>
              </a:rPr>
              <a:t>坚守诚信合规底线</a:t>
            </a:r>
            <a:r>
              <a:rPr lang="zh-CN" altLang="en-US" sz="2200">
                <a:sym typeface="+mn-ea"/>
              </a:rPr>
              <a:t>，不接受回扣、不为私利选不合格供应商，这既是职业操守，也是法律要求。</a:t>
            </a:r>
            <a:r>
              <a:rPr lang="en-US" altLang="zh-CN" sz="2200">
                <a:sym typeface="+mn-ea"/>
              </a:rPr>
              <a:t> </a:t>
            </a:r>
            <a:endParaRPr sz="2200">
              <a:sym typeface="+mn-ea"/>
            </a:endParaRPr>
          </a:p>
        </p:txBody>
      </p:sp>
      <p:pic>
        <p:nvPicPr>
          <p:cNvPr id="7" name="图片 6" descr="公司"/>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090" y="2501900"/>
            <a:ext cx="699770" cy="699770"/>
          </a:xfrm>
          <a:prstGeom prst="rect">
            <a:avLst/>
          </a:prstGeom>
        </p:spPr>
      </p:pic>
      <p:pic>
        <p:nvPicPr>
          <p:cNvPr id="10" name="图片 9" descr="女白领"/>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675" y="4368800"/>
            <a:ext cx="718185" cy="718185"/>
          </a:xfrm>
          <a:prstGeom prst="rect">
            <a:avLst/>
          </a:prstGeom>
        </p:spPr>
      </p:pic>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圆角矩形 11"/>
          <p:cNvSpPr/>
          <p:nvPr/>
        </p:nvSpPr>
        <p:spPr>
          <a:xfrm>
            <a:off x="803275" y="1958340"/>
            <a:ext cx="5438775" cy="4048125"/>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文本框 1"/>
          <p:cNvSpPr txBox="1"/>
          <p:nvPr/>
        </p:nvSpPr>
        <p:spPr>
          <a:xfrm>
            <a:off x="1583690" y="657225"/>
            <a:ext cx="485584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联合采购</a:t>
            </a:r>
            <a:r>
              <a:rPr lang="zh-CN" altLang="en-US" sz="2800" dirty="0">
                <a:solidFill>
                  <a:srgbClr val="285CA9"/>
                </a:solidFill>
                <a:latin typeface="+mj-ea"/>
                <a:ea typeface="+mj-ea"/>
                <a:sym typeface="Arial" panose="020B0604020202090204" pitchFamily="34" charset="0"/>
              </a:rPr>
              <a:t>定义</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103359" y="2190387"/>
            <a:ext cx="4725035" cy="1958975"/>
          </a:xfrm>
          <a:prstGeom prst="rect">
            <a:avLst/>
          </a:prstGeom>
          <a:noFill/>
        </p:spPr>
        <p:txBody>
          <a:bodyPr wrap="square" lIns="0" tIns="0" rIns="0" bIns="0" rtlCol="0" anchor="t" anchorCtr="0">
            <a:noAutofit/>
          </a:bodyPr>
          <a:lstStyle/>
          <a:p>
            <a:pPr lvl="0" indent="711200" algn="just" fontAlgn="auto">
              <a:lnSpc>
                <a:spcPct val="150000"/>
              </a:lnSpc>
              <a:buClrTx/>
              <a:buSzTx/>
              <a:buFontTx/>
            </a:pPr>
            <a:r>
              <a:rPr lang="zh-CN" altLang="en-US" sz="2200" dirty="0">
                <a:ln>
                  <a:noFill/>
                  <a:prstDash val="sysDot"/>
                </a:ln>
                <a:solidFill>
                  <a:srgbClr val="285CA9"/>
                </a:solidFill>
                <a:latin typeface="+mn-ea"/>
                <a:cs typeface="+mn-ea"/>
                <a:sym typeface="+mn-ea"/>
              </a:rPr>
              <a:t>联合采购</a:t>
            </a:r>
            <a:r>
              <a:rPr lang="zh-CN" altLang="en-US" sz="2200" dirty="0">
                <a:ln>
                  <a:noFill/>
                  <a:prstDash val="sysDot"/>
                </a:ln>
                <a:solidFill>
                  <a:schemeClr val="tx1">
                    <a:lumMod val="85000"/>
                    <a:lumOff val="15000"/>
                  </a:schemeClr>
                </a:solidFill>
                <a:latin typeface="+mn-ea"/>
                <a:cs typeface="+mn-ea"/>
                <a:sym typeface="+mn-ea"/>
              </a:rPr>
              <a:t>，</a:t>
            </a:r>
            <a:r>
              <a:rPr lang="zh-CN" altLang="en-US" sz="2200" dirty="0">
                <a:ln>
                  <a:noFill/>
                  <a:prstDash val="sysDot"/>
                </a:ln>
                <a:solidFill>
                  <a:schemeClr val="tx1"/>
                </a:solidFill>
                <a:latin typeface="+mn-ea"/>
                <a:cs typeface="+mn-ea"/>
                <a:sym typeface="+mn-ea"/>
              </a:rPr>
              <a:t>简单来说，就是抱团取暖。它是指联合相关的、有共同需求的多个企业，将原本零散的采购项目集合起来，形成大规模的采购订单，以此来提高规模经济效益，降低采购成本。大家可以把它理解为企业与企业之间的</a:t>
            </a:r>
            <a:r>
              <a:rPr lang="zh-CN" altLang="en-US" sz="2200" dirty="0">
                <a:ln>
                  <a:noFill/>
                  <a:prstDash val="sysDot"/>
                </a:ln>
                <a:solidFill>
                  <a:srgbClr val="285CA9"/>
                </a:solidFill>
                <a:latin typeface="+mn-ea"/>
                <a:cs typeface="+mn-ea"/>
                <a:sym typeface="+mn-ea"/>
              </a:rPr>
              <a:t>团购</a:t>
            </a:r>
            <a:r>
              <a:rPr lang="zh-CN" altLang="en-US" sz="2200" dirty="0">
                <a:ln>
                  <a:noFill/>
                  <a:prstDash val="sysDot"/>
                </a:ln>
                <a:solidFill>
                  <a:schemeClr val="tx1">
                    <a:lumMod val="85000"/>
                    <a:lumOff val="15000"/>
                  </a:schemeClr>
                </a:solidFill>
                <a:latin typeface="+mn-ea"/>
                <a:cs typeface="+mn-ea"/>
                <a:sym typeface="+mn-ea"/>
              </a:rPr>
              <a:t>。</a:t>
            </a:r>
            <a:endParaRPr lang="zh-CN" altLang="en-US" sz="2200" dirty="0">
              <a:ln>
                <a:noFill/>
                <a:prstDash val="sysDot"/>
              </a:ln>
              <a:solidFill>
                <a:schemeClr val="tx1">
                  <a:lumMod val="85000"/>
                  <a:lumOff val="15000"/>
                </a:schemeClr>
              </a:solidFill>
              <a:latin typeface="+mn-ea"/>
              <a:cs typeface="+mn-ea"/>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67588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联合采购定义</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5349240" y="2298065"/>
            <a:ext cx="3577590" cy="2894330"/>
          </a:xfrm>
          <a:prstGeom prst="rect">
            <a:avLst/>
          </a:prstGeom>
        </p:spPr>
        <p:txBody>
          <a:bodyPr wrap="square">
            <a:noAutofit/>
          </a:bodyPr>
          <a:p>
            <a:pPr defTabSz="266700">
              <a:lnSpc>
                <a:spcPct val="150000"/>
              </a:lnSpc>
            </a:pPr>
            <a:r>
              <a:rPr lang="zh-CN" altLang="en-US" sz="2000" dirty="0">
                <a:ln>
                  <a:noFill/>
                  <a:prstDash val="sysDot"/>
                </a:ln>
                <a:solidFill>
                  <a:schemeClr val="tx1"/>
                </a:solidFill>
                <a:latin typeface="+mn-ea"/>
                <a:cs typeface="+mn-ea"/>
              </a:rPr>
              <a:t>在山东省和江苏、上海一带，曾经有一些中小超市组成了采购联盟，通过联合采购，他们采购苹果的成本从原来的每斤1元降到了0.6元，大大提升了自身的市场竞争力。</a:t>
            </a:r>
            <a:endParaRPr lang="zh-CN" altLang="en-US" sz="2000" dirty="0">
              <a:ln>
                <a:noFill/>
                <a:prstDash val="sysDot"/>
              </a:ln>
              <a:solidFill>
                <a:schemeClr val="tx1"/>
              </a:solidFill>
              <a:latin typeface="+mn-ea"/>
              <a:cs typeface="+mn-ea"/>
            </a:endParaRPr>
          </a:p>
        </p:txBody>
      </p:sp>
      <p:grpSp>
        <p:nvGrpSpPr>
          <p:cNvPr id="64" name="组合 63"/>
          <p:cNvGrpSpPr/>
          <p:nvPr>
            <p:custDataLst>
              <p:tags r:id="rId3"/>
            </p:custDataLst>
          </p:nvPr>
        </p:nvGrpSpPr>
        <p:grpSpPr>
          <a:xfrm rot="0">
            <a:off x="1455832" y="1900667"/>
            <a:ext cx="3552909" cy="3758224"/>
            <a:chOff x="2199" y="2263"/>
            <a:chExt cx="14788" cy="15639"/>
          </a:xfrm>
        </p:grpSpPr>
        <p:sp>
          <p:nvSpPr>
            <p:cNvPr id="65" name="任意多边形: 形状 16"/>
            <p:cNvSpPr/>
            <p:nvPr>
              <p:custDataLst>
                <p:tags r:id="rId4"/>
              </p:custDataLst>
            </p:nvPr>
          </p:nvSpPr>
          <p:spPr>
            <a:xfrm rot="7697511">
              <a:off x="5624" y="8364"/>
              <a:ext cx="12677" cy="6401"/>
            </a:xfrm>
            <a:custGeom>
              <a:avLst/>
              <a:gdLst>
                <a:gd name="connsiteX0" fmla="*/ 58 w 2249936"/>
                <a:gd name="connsiteY0" fmla="*/ 1136076 h 1136076"/>
                <a:gd name="connsiteX1" fmla="*/ 1113913 w 2249936"/>
                <a:gd name="connsiteY1" fmla="*/ 53 h 1136076"/>
                <a:gd name="connsiteX2" fmla="*/ 2249937 w 2249936"/>
                <a:gd name="connsiteY2" fmla="*/ 1113909 h 1136076"/>
              </a:gdLst>
              <a:ahLst/>
              <a:cxnLst>
                <a:cxn ang="0">
                  <a:pos x="connsiteX0" y="connsiteY0"/>
                </a:cxn>
                <a:cxn ang="0">
                  <a:pos x="connsiteX1" y="connsiteY1"/>
                </a:cxn>
                <a:cxn ang="0">
                  <a:pos x="connsiteX2" y="connsiteY2"/>
                </a:cxn>
              </a:cxnLst>
              <a:rect l="l" t="t" r="r" b="b"/>
              <a:pathLst>
                <a:path w="2249936" h="1136076">
                  <a:moveTo>
                    <a:pt x="58" y="1136076"/>
                  </a:moveTo>
                  <a:cubicBezTo>
                    <a:pt x="-6169" y="514639"/>
                    <a:pt x="492725" y="6031"/>
                    <a:pt x="1113913" y="53"/>
                  </a:cubicBezTo>
                  <a:cubicBezTo>
                    <a:pt x="1735102" y="-5925"/>
                    <a:pt x="2243959" y="492720"/>
                    <a:pt x="2249937" y="1113909"/>
                  </a:cubicBezTo>
                </a:path>
              </a:pathLst>
            </a:custGeom>
            <a:noFill/>
            <a:ln w="9525" cap="flat">
              <a:solidFill>
                <a:schemeClr val="accent1">
                  <a:lumMod val="40000"/>
                  <a:lumOff val="60000"/>
                </a:schemeClr>
              </a:solidFill>
              <a:prstDash val="solid"/>
              <a:miter/>
            </a:ln>
          </p:spPr>
          <p:txBody>
            <a:bodyPr rtlCol="0" anchor="ctr"/>
            <a:lstStyle/>
            <a:p>
              <a:endParaRPr lang="zh-CN" altLang="en-US"/>
            </a:p>
          </p:txBody>
        </p:sp>
        <p:sp>
          <p:nvSpPr>
            <p:cNvPr id="66" name="椭圆 65"/>
            <p:cNvSpPr/>
            <p:nvPr>
              <p:custDataLst>
                <p:tags r:id="rId5"/>
              </p:custDataLst>
            </p:nvPr>
          </p:nvSpPr>
          <p:spPr>
            <a:xfrm rot="20405484">
              <a:off x="5187" y="14267"/>
              <a:ext cx="672" cy="67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custDataLst>
                <p:tags r:id="rId6"/>
              </p:custDataLst>
            </p:nvPr>
          </p:nvSpPr>
          <p:spPr>
            <a:xfrm rot="20405484">
              <a:off x="13185" y="4403"/>
              <a:ext cx="467" cy="46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descr="E:/设计素材图片2/yang-0TQyMgloraY-unsplash.jpgyang-0TQyMgloraY-unsplash"/>
            <p:cNvPicPr>
              <a:picLocks noChangeAspect="1"/>
            </p:cNvPicPr>
            <p:nvPr>
              <p:custDataLst>
                <p:tags r:id="rId7"/>
              </p:custDataLst>
            </p:nvPr>
          </p:nvPicPr>
          <p:blipFill rotWithShape="1">
            <a:blip r:embed="rId8" cstate="email"/>
            <a:srcRect l="16694" t="-3" r="16694" b="-3"/>
            <a:stretch>
              <a:fillRect/>
            </a:stretch>
          </p:blipFill>
          <p:spPr>
            <a:xfrm>
              <a:off x="3853" y="3918"/>
              <a:ext cx="11483" cy="11482"/>
            </a:xfrm>
            <a:custGeom>
              <a:avLst/>
              <a:gdLst/>
              <a:ahLst/>
              <a:cxnLst>
                <a:cxn ang="3">
                  <a:pos x="hc" y="t"/>
                </a:cxn>
                <a:cxn ang="cd2">
                  <a:pos x="l" y="vc"/>
                </a:cxn>
                <a:cxn ang="cd4">
                  <a:pos x="hc" y="b"/>
                </a:cxn>
                <a:cxn ang="0">
                  <a:pos x="r" y="vc"/>
                </a:cxn>
              </a:cxnLst>
              <a:rect l="l" t="t" r="r" b="b"/>
              <a:pathLst>
                <a:path w="5263" h="5263">
                  <a:moveTo>
                    <a:pt x="2631" y="0"/>
                  </a:moveTo>
                  <a:cubicBezTo>
                    <a:pt x="4085" y="0"/>
                    <a:pt x="5263" y="1178"/>
                    <a:pt x="5263" y="2631"/>
                  </a:cubicBezTo>
                  <a:cubicBezTo>
                    <a:pt x="5263" y="4085"/>
                    <a:pt x="4085" y="5263"/>
                    <a:pt x="2631" y="5263"/>
                  </a:cubicBezTo>
                  <a:cubicBezTo>
                    <a:pt x="1178" y="5263"/>
                    <a:pt x="0" y="4085"/>
                    <a:pt x="0" y="2631"/>
                  </a:cubicBezTo>
                  <a:cubicBezTo>
                    <a:pt x="0" y="1178"/>
                    <a:pt x="1178" y="0"/>
                    <a:pt x="2631" y="0"/>
                  </a:cubicBezTo>
                  <a:close/>
                </a:path>
              </a:pathLst>
            </a:custGeom>
            <a:ln w="6350">
              <a:solidFill>
                <a:schemeClr val="tx1">
                  <a:lumMod val="40000"/>
                  <a:lumOff val="60000"/>
                  <a:alpha val="20000"/>
                </a:schemeClr>
              </a:solidFill>
            </a:ln>
          </p:spPr>
        </p:pic>
        <p:sp>
          <p:nvSpPr>
            <p:cNvPr id="69" name="椭圆 68"/>
            <p:cNvSpPr/>
            <p:nvPr>
              <p:custDataLst>
                <p:tags r:id="rId9"/>
              </p:custDataLst>
            </p:nvPr>
          </p:nvSpPr>
          <p:spPr>
            <a:xfrm>
              <a:off x="3174" y="4201"/>
              <a:ext cx="1554" cy="155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custDataLst>
                <p:tags r:id="rId10"/>
              </p:custDataLst>
            </p:nvPr>
          </p:nvSpPr>
          <p:spPr>
            <a:xfrm>
              <a:off x="2199" y="2263"/>
              <a:ext cx="14788" cy="14787"/>
            </a:xfrm>
            <a:prstGeom prst="ellipse">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custDataLst>
                <p:tags r:id="rId11"/>
              </p:custDataLst>
            </p:nvPr>
          </p:nvSpPr>
          <p:spPr>
            <a:xfrm>
              <a:off x="14605" y="14709"/>
              <a:ext cx="467" cy="46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mp;pky330_sjzg_VCG41N1325086186&amp;"/>
          <p:cNvPicPr>
            <a:picLocks noChangeAspect="1"/>
          </p:cNvPicPr>
          <p:nvPr/>
        </p:nvPicPr>
        <p:blipFill>
          <a:blip r:embed="rId1"/>
          <a:stretch>
            <a:fillRect/>
          </a:stretch>
        </p:blipFill>
        <p:spPr>
          <a:xfrm>
            <a:off x="6705600" y="1524000"/>
            <a:ext cx="4559300" cy="2287905"/>
          </a:xfrm>
          <a:prstGeom prst="rect">
            <a:avLst/>
          </a:prstGeom>
        </p:spPr>
      </p:pic>
      <p:pic>
        <p:nvPicPr>
          <p:cNvPr id="4" name="图片 3" descr="&amp;pky200_sjzg_VCG41N637372676&amp;"/>
          <p:cNvPicPr>
            <a:picLocks noChangeAspect="1"/>
          </p:cNvPicPr>
          <p:nvPr/>
        </p:nvPicPr>
        <p:blipFill>
          <a:blip r:embed="rId2"/>
          <a:srcRect t="10092" b="14689"/>
          <a:stretch>
            <a:fillRect/>
          </a:stretch>
        </p:blipFill>
        <p:spPr>
          <a:xfrm>
            <a:off x="1066800" y="4119245"/>
            <a:ext cx="4559935" cy="2286000"/>
          </a:xfrm>
          <a:prstGeom prst="rect">
            <a:avLst/>
          </a:prstGeom>
        </p:spPr>
      </p:pic>
      <p:sp>
        <p:nvSpPr>
          <p:cNvPr id="2" name="文本框 1"/>
          <p:cNvSpPr txBox="1"/>
          <p:nvPr/>
        </p:nvSpPr>
        <p:spPr>
          <a:xfrm>
            <a:off x="1583690" y="657225"/>
            <a:ext cx="956246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集体效应原则</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415" y="777240"/>
            <a:ext cx="362585" cy="362585"/>
          </a:xfrm>
          <a:prstGeom prst="rect">
            <a:avLst/>
          </a:prstGeom>
        </p:spPr>
      </p:pic>
      <p:sp>
        <p:nvSpPr>
          <p:cNvPr id="16" name="直角三角形 15"/>
          <p:cNvSpPr/>
          <p:nvPr>
            <p:custDataLst>
              <p:tags r:id="rId5"/>
            </p:custDataLst>
          </p:nvPr>
        </p:nvSpPr>
        <p:spPr>
          <a:xfrm rot="2700000">
            <a:off x="6238184" y="5105672"/>
            <a:ext cx="304802" cy="3048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122"/>
              <a:ea typeface="微软雅黑" charset="-122"/>
            </a:endParaRPr>
          </a:p>
        </p:txBody>
      </p:sp>
      <p:sp>
        <p:nvSpPr>
          <p:cNvPr id="5" name="直角三角形 4"/>
          <p:cNvSpPr/>
          <p:nvPr>
            <p:custDataLst>
              <p:tags r:id="rId6"/>
            </p:custDataLst>
          </p:nvPr>
        </p:nvSpPr>
        <p:spPr>
          <a:xfrm rot="13500000">
            <a:off x="5791239" y="2514856"/>
            <a:ext cx="304802" cy="3048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122"/>
              <a:ea typeface="微软雅黑" charset="-122"/>
            </a:endParaRPr>
          </a:p>
        </p:txBody>
      </p:sp>
      <p:sp>
        <p:nvSpPr>
          <p:cNvPr id="7" name="Title 6"/>
          <p:cNvSpPr txBox="1"/>
          <p:nvPr>
            <p:custDataLst>
              <p:tags r:id="rId7"/>
            </p:custDataLst>
          </p:nvPr>
        </p:nvSpPr>
        <p:spPr>
          <a:xfrm>
            <a:off x="1066809" y="1767819"/>
            <a:ext cx="4419625" cy="1798307"/>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1" indent="0" algn="l" fontAlgn="auto">
              <a:lnSpc>
                <a:spcPct val="150000"/>
              </a:lnSpc>
              <a:spcBef>
                <a:spcPts val="0"/>
              </a:spcBef>
              <a:spcAft>
                <a:spcPts val="800"/>
              </a:spcAft>
              <a:buSzPct val="100000"/>
              <a:buNone/>
            </a:pPr>
            <a:r>
              <a:rPr lang="zh-CN" altLang="en-US" sz="2000" dirty="0">
                <a:ln>
                  <a:noFill/>
                  <a:prstDash val="sysDot"/>
                </a:ln>
                <a:solidFill>
                  <a:schemeClr val="tx1">
                    <a:lumMod val="85000"/>
                    <a:lumOff val="15000"/>
                  </a:schemeClr>
                </a:solidFill>
                <a:latin typeface="+mn-ea"/>
                <a:cs typeface="+mn-ea"/>
              </a:rPr>
              <a:t>比如采购大批量原材料，虽然单价低，但会增加仓储成本；采购小批量原材料，单价可能高，但仓储成本低。这时候就要计算总成本，</a:t>
            </a:r>
            <a:r>
              <a:rPr lang="zh-CN" altLang="en-US" sz="2000" dirty="0">
                <a:ln>
                  <a:noFill/>
                  <a:prstDash val="sysDot"/>
                </a:ln>
                <a:solidFill>
                  <a:srgbClr val="2F62AE"/>
                </a:solidFill>
                <a:latin typeface="+mn-ea"/>
                <a:cs typeface="+mn-ea"/>
              </a:rPr>
              <a:t>找到最优平衡点</a:t>
            </a:r>
            <a:r>
              <a:rPr lang="zh-CN" altLang="en-US" sz="2000" dirty="0">
                <a:ln>
                  <a:noFill/>
                  <a:prstDash val="sysDot"/>
                </a:ln>
                <a:solidFill>
                  <a:schemeClr val="tx1">
                    <a:lumMod val="85000"/>
                    <a:lumOff val="15000"/>
                  </a:schemeClr>
                </a:solidFill>
                <a:latin typeface="+mn-ea"/>
                <a:cs typeface="+mn-ea"/>
              </a:rPr>
              <a:t>。</a:t>
            </a:r>
            <a:endParaRPr lang="zh-CN" altLang="en-US" sz="2000" dirty="0">
              <a:ln>
                <a:noFill/>
                <a:prstDash val="sysDot"/>
              </a:ln>
              <a:solidFill>
                <a:schemeClr val="tx1">
                  <a:lumMod val="85000"/>
                  <a:lumOff val="15000"/>
                </a:schemeClr>
              </a:solidFill>
              <a:latin typeface="+mn-ea"/>
              <a:cs typeface="+mn-ea"/>
            </a:endParaRPr>
          </a:p>
        </p:txBody>
      </p:sp>
      <p:sp>
        <p:nvSpPr>
          <p:cNvPr id="13" name="Title 6"/>
          <p:cNvSpPr txBox="1"/>
          <p:nvPr>
            <p:custDataLst>
              <p:tags r:id="rId8"/>
            </p:custDataLst>
          </p:nvPr>
        </p:nvSpPr>
        <p:spPr>
          <a:xfrm>
            <a:off x="6718300" y="4175760"/>
            <a:ext cx="4559300" cy="2164080"/>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1" algn="l" fontAlgn="auto">
              <a:lnSpc>
                <a:spcPct val="150000"/>
              </a:lnSpc>
              <a:spcBef>
                <a:spcPts val="0"/>
              </a:spcBef>
              <a:spcAft>
                <a:spcPts val="800"/>
              </a:spcAft>
              <a:buClrTx/>
              <a:buSzTx/>
              <a:buFontTx/>
              <a:buNone/>
            </a:pPr>
            <a:r>
              <a:rPr lang="zh-CN" altLang="en-US" sz="2000" dirty="0">
                <a:ln>
                  <a:noFill/>
                  <a:prstDash val="sysDot"/>
                </a:ln>
                <a:solidFill>
                  <a:schemeClr val="tx1">
                    <a:lumMod val="85000"/>
                    <a:lumOff val="15000"/>
                  </a:schemeClr>
                </a:solidFill>
                <a:latin typeface="+mn-ea"/>
                <a:cs typeface="+mn-ea"/>
                <a:sym typeface="+mn-ea"/>
              </a:rPr>
              <a:t>某食品企业采购面粉，要是一次采购太多，需要租更大的仓库，还得承担面粉变质的风险；要是采购太少，频繁补货会增加运输成本，所以</a:t>
            </a:r>
            <a:r>
              <a:rPr lang="zh-CN" altLang="en-US" sz="2000" dirty="0">
                <a:ln>
                  <a:noFill/>
                  <a:prstDash val="sysDot"/>
                </a:ln>
                <a:solidFill>
                  <a:srgbClr val="2F62AE"/>
                </a:solidFill>
                <a:latin typeface="+mn-ea"/>
                <a:cs typeface="+mn-ea"/>
                <a:sym typeface="+mn-ea"/>
              </a:rPr>
              <a:t>要根据生产需求和仓储能力确定采购量</a:t>
            </a:r>
            <a:r>
              <a:rPr lang="zh-CN" altLang="en-US" sz="2000" dirty="0">
                <a:ln>
                  <a:noFill/>
                  <a:prstDash val="sysDot"/>
                </a:ln>
                <a:solidFill>
                  <a:schemeClr val="tx1">
                    <a:lumMod val="85000"/>
                    <a:lumOff val="15000"/>
                  </a:schemeClr>
                </a:solidFill>
                <a:latin typeface="+mn-ea"/>
                <a:cs typeface="+mn-ea"/>
                <a:sym typeface="+mn-ea"/>
              </a:rPr>
              <a:t>。</a:t>
            </a:r>
            <a:endParaRPr lang="zh-CN" altLang="en-US" sz="2000" dirty="0">
              <a:ln>
                <a:noFill/>
                <a:prstDash val="sysDot"/>
              </a:ln>
              <a:solidFill>
                <a:schemeClr val="tx1">
                  <a:lumMod val="85000"/>
                  <a:lumOff val="15000"/>
                </a:schemeClr>
              </a:solidFill>
              <a:latin typeface="+mn-ea"/>
              <a:cs typeface="+mn-ea"/>
              <a:sym typeface="+mn-ea"/>
            </a:endParaRPr>
          </a:p>
        </p:txBody>
      </p:sp>
    </p:spTree>
    <p:custDataLst>
      <p:tags r:id="rId9"/>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矩形 4"/>
          <p:cNvSpPr/>
          <p:nvPr/>
        </p:nvSpPr>
        <p:spPr>
          <a:xfrm>
            <a:off x="3994150" y="1819910"/>
            <a:ext cx="4996180" cy="2019300"/>
          </a:xfrm>
          <a:prstGeom prst="rect">
            <a:avLst/>
          </a:prstGeom>
          <a:noFill/>
        </p:spPr>
        <p:txBody>
          <a:bodyPr wrap="square" lIns="0" tIns="0" rIns="0" bIns="0" rtlCol="0" anchor="t" anchorCtr="0">
            <a:noAutofit/>
          </a:bodyPr>
          <a:lstStyle/>
          <a:p>
            <a:pPr lvl="0" indent="558800" algn="just">
              <a:lnSpc>
                <a:spcPct val="150000"/>
              </a:lnSpc>
              <a:buClrTx/>
              <a:buSzTx/>
              <a:buFontTx/>
              <a:extLst>
                <a:ext uri="{35155182-B16C-46BC-9424-99874614C6A1}">
                  <wpsdc:indentchars xmlns:wpsdc="http://www.wps.cn/officeDocument/2017/drawingmlCustomData" val="200" checksum="1956455923"/>
                </a:ext>
              </a:extLst>
            </a:pPr>
            <a:r>
              <a:rPr lang="zh-CN" altLang="en-US" sz="2200" dirty="0">
                <a:solidFill>
                  <a:schemeClr val="tx1"/>
                </a:solidFill>
                <a:latin typeface="+mn-ea"/>
                <a:cs typeface="+mn-ea"/>
                <a:sym typeface="+mn-ea"/>
              </a:rPr>
              <a:t>如苹果公司会派驻工程师到核心芯片供应商工厂监督生产，从源头把控质量，到货后基本不重复检验；信息沟通通过网络实时进行，供应商能通过系统查看苹果生产计划提前备货，苹果也能实时查看供应商生产进度，有问题随时沟通。</a:t>
            </a:r>
            <a:endParaRPr lang="zh-CN" altLang="en-US" sz="2200" dirty="0">
              <a:solidFill>
                <a:schemeClr val="tx1"/>
              </a:solidFill>
              <a:latin typeface="+mn-ea"/>
              <a:cs typeface="+mn-ea"/>
              <a:sym typeface="+mn-ea"/>
            </a:endParaRPr>
          </a:p>
        </p:txBody>
      </p:sp>
      <p:sp>
        <p:nvSpPr>
          <p:cNvPr id="9" name="文本框 8"/>
          <p:cNvSpPr txBox="1"/>
          <p:nvPr/>
        </p:nvSpPr>
        <p:spPr>
          <a:xfrm>
            <a:off x="1583690" y="657225"/>
            <a:ext cx="7865110"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传统采购管理与现代采购管理的区别</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质量问题处理和信息沟通</a:t>
            </a:r>
            <a:r>
              <a:rPr lang="zh-CN" altLang="en-US" sz="2800" dirty="0">
                <a:solidFill>
                  <a:srgbClr val="285CA9"/>
                </a:solidFill>
                <a:latin typeface="+mj-ea"/>
                <a:ea typeface="+mj-ea"/>
                <a:sym typeface="Arial" panose="020B0604020202090204" pitchFamily="34" charset="0"/>
              </a:rPr>
              <a:t>维度</a:t>
            </a:r>
            <a:endParaRPr lang="zh-CN" altLang="en-US" sz="2800" dirty="0">
              <a:solidFill>
                <a:srgbClr val="285CA9"/>
              </a:solidFill>
              <a:latin typeface="+mj-ea"/>
              <a:ea typeface="+mj-ea"/>
              <a:sym typeface="Arial" panose="020B0604020202090204" pitchFamily="34" charset="0"/>
            </a:endParaRPr>
          </a:p>
        </p:txBody>
      </p:sp>
      <p:grpSp>
        <p:nvGrpSpPr>
          <p:cNvPr id="4" name="组合 3"/>
          <p:cNvGrpSpPr/>
          <p:nvPr>
            <p:custDataLst>
              <p:tags r:id="rId3"/>
            </p:custDataLst>
          </p:nvPr>
        </p:nvGrpSpPr>
        <p:grpSpPr>
          <a:xfrm rot="0">
            <a:off x="1161433" y="1820843"/>
            <a:ext cx="2633567" cy="3337066"/>
            <a:chOff x="3716" y="2184"/>
            <a:chExt cx="11736" cy="14867"/>
          </a:xfrm>
        </p:grpSpPr>
        <p:pic>
          <p:nvPicPr>
            <p:cNvPr id="27" name="图片 26" descr="F:/设计图片素材5/willian-justen-de-vasconcellos-ZB33AVwsA7I-unsplash.jpgwillian-justen-de-vasconcellos-ZB33AVwsA7I-unsplash"/>
            <p:cNvPicPr>
              <a:picLocks noChangeAspect="1"/>
            </p:cNvPicPr>
            <p:nvPr>
              <p:custDataLst>
                <p:tags r:id="rId4"/>
              </p:custDataLst>
            </p:nvPr>
          </p:nvPicPr>
          <p:blipFill>
            <a:blip r:embed="rId5" cstate="email"/>
            <a:srcRect l="24948" t="7866" r="24948" b="7866"/>
            <a:stretch>
              <a:fillRect/>
            </a:stretch>
          </p:blipFill>
          <p:spPr>
            <a:xfrm>
              <a:off x="4180" y="2584"/>
              <a:ext cx="10961" cy="14175"/>
            </a:xfrm>
            <a:custGeom>
              <a:avLst/>
              <a:gdLst/>
              <a:ahLst/>
              <a:cxnLst>
                <a:cxn ang="3">
                  <a:pos x="hc" y="t"/>
                </a:cxn>
                <a:cxn ang="cd2">
                  <a:pos x="l" y="vc"/>
                </a:cxn>
                <a:cxn ang="cd4">
                  <a:pos x="hc" y="b"/>
                </a:cxn>
                <a:cxn ang="0">
                  <a:pos x="r" y="vc"/>
                </a:cxn>
              </a:cxnLst>
              <a:rect l="l" t="t" r="r" b="b"/>
              <a:pathLst>
                <a:path w="11111" h="14369">
                  <a:moveTo>
                    <a:pt x="0" y="0"/>
                  </a:moveTo>
                  <a:lnTo>
                    <a:pt x="11111" y="0"/>
                  </a:lnTo>
                  <a:lnTo>
                    <a:pt x="11111" y="14369"/>
                  </a:lnTo>
                  <a:lnTo>
                    <a:pt x="0" y="14369"/>
                  </a:lnTo>
                  <a:lnTo>
                    <a:pt x="0" y="0"/>
                  </a:lnTo>
                  <a:close/>
                </a:path>
              </a:pathLst>
            </a:custGeom>
          </p:spPr>
        </p:pic>
        <p:sp>
          <p:nvSpPr>
            <p:cNvPr id="12" name="任意多边形 11"/>
            <p:cNvSpPr/>
            <p:nvPr>
              <p:custDataLst>
                <p:tags r:id="rId6"/>
              </p:custDataLst>
            </p:nvPr>
          </p:nvSpPr>
          <p:spPr>
            <a:xfrm>
              <a:off x="11402" y="13371"/>
              <a:ext cx="4050" cy="3680"/>
            </a:xfrm>
            <a:custGeom>
              <a:avLst/>
              <a:gdLst>
                <a:gd name="connsiteX0" fmla="*/ 6418 w 6418"/>
                <a:gd name="connsiteY0" fmla="*/ 0 h 11687"/>
                <a:gd name="connsiteX1" fmla="*/ 6418 w 6418"/>
                <a:gd name="connsiteY1" fmla="*/ 11687 h 11687"/>
                <a:gd name="connsiteX2" fmla="*/ 0 w 6418"/>
                <a:gd name="connsiteY2" fmla="*/ 11687 h 11687"/>
              </a:gdLst>
              <a:ahLst/>
              <a:cxnLst>
                <a:cxn ang="0">
                  <a:pos x="connsiteX0" y="connsiteY0"/>
                </a:cxn>
                <a:cxn ang="0">
                  <a:pos x="connsiteX1" y="connsiteY1"/>
                </a:cxn>
                <a:cxn ang="0">
                  <a:pos x="connsiteX2" y="connsiteY2"/>
                </a:cxn>
              </a:cxnLst>
              <a:rect l="l" t="t" r="r" b="b"/>
              <a:pathLst>
                <a:path w="6418" h="11687">
                  <a:moveTo>
                    <a:pt x="6418" y="0"/>
                  </a:moveTo>
                  <a:lnTo>
                    <a:pt x="6418" y="11687"/>
                  </a:lnTo>
                  <a:lnTo>
                    <a:pt x="0" y="11687"/>
                  </a:lnTo>
                </a:path>
              </a:pathLst>
            </a:custGeom>
            <a:noFill/>
            <a:ln w="539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custDataLst>
                <p:tags r:id="rId7"/>
              </p:custDataLst>
            </p:nvPr>
          </p:nvSpPr>
          <p:spPr>
            <a:xfrm flipH="1" flipV="1">
              <a:off x="3716" y="2184"/>
              <a:ext cx="5754" cy="9823"/>
            </a:xfrm>
            <a:custGeom>
              <a:avLst/>
              <a:gdLst>
                <a:gd name="connsiteX0" fmla="*/ 6418 w 6418"/>
                <a:gd name="connsiteY0" fmla="*/ 0 h 11687"/>
                <a:gd name="connsiteX1" fmla="*/ 6418 w 6418"/>
                <a:gd name="connsiteY1" fmla="*/ 11687 h 11687"/>
                <a:gd name="connsiteX2" fmla="*/ 0 w 6418"/>
                <a:gd name="connsiteY2" fmla="*/ 11687 h 11687"/>
              </a:gdLst>
              <a:ahLst/>
              <a:cxnLst>
                <a:cxn ang="0">
                  <a:pos x="connsiteX0" y="connsiteY0"/>
                </a:cxn>
                <a:cxn ang="0">
                  <a:pos x="connsiteX1" y="connsiteY1"/>
                </a:cxn>
                <a:cxn ang="0">
                  <a:pos x="connsiteX2" y="connsiteY2"/>
                </a:cxn>
              </a:cxnLst>
              <a:rect l="l" t="t" r="r" b="b"/>
              <a:pathLst>
                <a:path w="6418" h="11687">
                  <a:moveTo>
                    <a:pt x="6418" y="0"/>
                  </a:moveTo>
                  <a:lnTo>
                    <a:pt x="6418" y="11687"/>
                  </a:lnTo>
                  <a:lnTo>
                    <a:pt x="0" y="11687"/>
                  </a:lnTo>
                </a:path>
              </a:pathLst>
            </a:custGeom>
            <a:noFill/>
            <a:ln w="952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ustDataLst>
      <p:tags r:id="rId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矩形 4"/>
          <p:cNvSpPr/>
          <p:nvPr/>
        </p:nvSpPr>
        <p:spPr>
          <a:xfrm>
            <a:off x="1849120" y="2156460"/>
            <a:ext cx="6247130" cy="1641475"/>
          </a:xfrm>
          <a:prstGeom prst="rect">
            <a:avLst/>
          </a:prstGeom>
          <a:noFill/>
        </p:spPr>
        <p:txBody>
          <a:bodyPr wrap="square" lIns="0" tIns="0" rIns="0" bIns="0" rtlCol="0" anchor="t" anchorCtr="0">
            <a:noAutofit/>
          </a:bodyPr>
          <a:lstStyle/>
          <a:p>
            <a:pPr lvl="0" indent="609600" algn="l">
              <a:lnSpc>
                <a:spcPct val="150000"/>
              </a:lnSpc>
              <a:buClrTx/>
              <a:buSzTx/>
              <a:buFontTx/>
              <a:extLst>
                <a:ext uri="{35155182-B16C-46BC-9424-99874614C6A1}">
                  <wpsdc:indentchars xmlns:wpsdc="http://www.wps.cn/officeDocument/2017/drawingmlCustomData" val="200" checksum="4158780845"/>
                </a:ext>
              </a:extLst>
            </a:pPr>
            <a:r>
              <a:rPr lang="zh-CN" altLang="en-US" sz="2400" dirty="0">
                <a:solidFill>
                  <a:schemeClr val="tx1"/>
                </a:solidFill>
                <a:latin typeface="+mn-ea"/>
                <a:cs typeface="+mn-ea"/>
                <a:sym typeface="+mn-ea"/>
              </a:rPr>
              <a:t>华为采购</a:t>
            </a:r>
            <a:r>
              <a:rPr lang="en-US" altLang="zh-CN" sz="2400" dirty="0">
                <a:solidFill>
                  <a:schemeClr val="tx1"/>
                </a:solidFill>
                <a:latin typeface="+mn-ea"/>
                <a:cs typeface="+mn-ea"/>
                <a:sym typeface="+mn-ea"/>
              </a:rPr>
              <a:t>5G</a:t>
            </a:r>
            <a:r>
              <a:rPr lang="zh-CN" altLang="en-US" sz="2400" dirty="0">
                <a:solidFill>
                  <a:schemeClr val="tx1"/>
                </a:solidFill>
                <a:latin typeface="+mn-ea"/>
                <a:cs typeface="+mn-ea"/>
                <a:sym typeface="+mn-ea"/>
              </a:rPr>
              <a:t>芯片，主要和高通、联发科等少数几家合作，保证供应稳定和技术同步。</a:t>
            </a:r>
            <a:endParaRPr lang="zh-CN" altLang="en-US" sz="2400" dirty="0">
              <a:solidFill>
                <a:schemeClr val="tx1"/>
              </a:solidFill>
              <a:latin typeface="+mn-ea"/>
              <a:cs typeface="+mn-ea"/>
              <a:sym typeface="+mn-ea"/>
            </a:endParaRPr>
          </a:p>
        </p:txBody>
      </p:sp>
      <p:sp>
        <p:nvSpPr>
          <p:cNvPr id="9" name="文本框 8"/>
          <p:cNvSpPr txBox="1"/>
          <p:nvPr/>
        </p:nvSpPr>
        <p:spPr>
          <a:xfrm>
            <a:off x="1583690" y="657225"/>
            <a:ext cx="6875145"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传统采购管理与现代采购管理的区别</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库存认知和供应商数量</a:t>
            </a:r>
            <a:r>
              <a:rPr lang="zh-CN" altLang="en-US" sz="2800" dirty="0">
                <a:solidFill>
                  <a:srgbClr val="285CA9"/>
                </a:solidFill>
                <a:latin typeface="+mj-ea"/>
                <a:ea typeface="+mj-ea"/>
                <a:sym typeface="Arial" panose="020B0604020202090204" pitchFamily="34" charset="0"/>
              </a:rPr>
              <a:t>维度</a:t>
            </a:r>
            <a:endParaRPr lang="zh-CN" altLang="en-US" sz="2800" dirty="0">
              <a:solidFill>
                <a:srgbClr val="285CA9"/>
              </a:solidFill>
              <a:latin typeface="+mj-ea"/>
              <a:ea typeface="+mj-ea"/>
              <a:sym typeface="Arial" panose="020B0604020202090204" pitchFamily="34" charset="0"/>
            </a:endParaRPr>
          </a:p>
        </p:txBody>
      </p:sp>
      <p:pic>
        <p:nvPicPr>
          <p:cNvPr id="250" name="图片 249" descr="7805730_"/>
          <p:cNvPicPr>
            <a:picLocks noChangeAspect="1"/>
          </p:cNvPicPr>
          <p:nvPr>
            <p:custDataLst>
              <p:tags r:id="rId3"/>
            </p:custDataLst>
          </p:nvPr>
        </p:nvPicPr>
        <p:blipFill>
          <a:blip r:embed="rId4" cstate="email"/>
          <a:srcRect l="19953" t="-5" r="20873" b="-5"/>
          <a:stretch>
            <a:fillRect/>
          </a:stretch>
        </p:blipFill>
        <p:spPr>
          <a:xfrm>
            <a:off x="1849120" y="3372485"/>
            <a:ext cx="6247130" cy="2477770"/>
          </a:xfrm>
          <a:prstGeom prst="round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277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采购管理的发展趋</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mn-ea"/>
              </a:rPr>
              <a:t>采购</a:t>
            </a:r>
            <a:r>
              <a:rPr lang="zh-CN" altLang="en-US" sz="2800" dirty="0">
                <a:solidFill>
                  <a:srgbClr val="285CA9"/>
                </a:solidFill>
                <a:latin typeface="+mj-ea"/>
                <a:ea typeface="+mj-ea"/>
                <a:sym typeface="+mn-ea"/>
              </a:rPr>
              <a:t>管理中心化</a:t>
            </a: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pic>
        <p:nvPicPr>
          <p:cNvPr id="6" name="图片 5"/>
          <p:cNvPicPr>
            <a:picLocks noChangeAspect="1"/>
          </p:cNvPicPr>
          <p:nvPr>
            <p:custDataLst>
              <p:tags r:id="rId3"/>
            </p:custDataLst>
          </p:nvPr>
        </p:nvPicPr>
        <p:blipFill rotWithShape="1">
          <a:blip r:embed="rId4"/>
          <a:srcRect l="13119" r="13119"/>
          <a:stretch>
            <a:fillRect/>
          </a:stretch>
        </p:blipFill>
        <p:spPr>
          <a:xfrm>
            <a:off x="1337310" y="1678940"/>
            <a:ext cx="3202305" cy="4569460"/>
          </a:xfrm>
          <a:custGeom>
            <a:avLst/>
            <a:gdLst/>
            <a:ahLst/>
            <a:cxnLst>
              <a:cxn ang="3">
                <a:pos x="hc" y="t"/>
              </a:cxn>
              <a:cxn ang="cd2">
                <a:pos x="l" y="vc"/>
              </a:cxn>
              <a:cxn ang="cd4">
                <a:pos x="hc" y="b"/>
              </a:cxn>
              <a:cxn ang="0">
                <a:pos x="r" y="vc"/>
              </a:cxn>
            </a:cxnLst>
            <a:rect l="l" t="t" r="r" b="b"/>
            <a:pathLst>
              <a:path w="6960" h="6240">
                <a:moveTo>
                  <a:pt x="0" y="0"/>
                </a:moveTo>
                <a:lnTo>
                  <a:pt x="6960" y="0"/>
                </a:lnTo>
                <a:lnTo>
                  <a:pt x="6960" y="6240"/>
                </a:lnTo>
                <a:lnTo>
                  <a:pt x="0" y="6240"/>
                </a:lnTo>
                <a:lnTo>
                  <a:pt x="0" y="0"/>
                </a:lnTo>
                <a:close/>
              </a:path>
            </a:pathLst>
          </a:custGeom>
        </p:spPr>
      </p:pic>
      <p:sp>
        <p:nvSpPr>
          <p:cNvPr id="5" name="文本框 4"/>
          <p:cNvSpPr txBox="1"/>
          <p:nvPr>
            <p:custDataLst>
              <p:tags r:id="rId5"/>
            </p:custDataLst>
          </p:nvPr>
        </p:nvSpPr>
        <p:spPr>
          <a:xfrm>
            <a:off x="5414010" y="1446530"/>
            <a:ext cx="5495290" cy="1330960"/>
          </a:xfrm>
          <a:prstGeom prst="rect">
            <a:avLst/>
          </a:prstGeom>
          <a:noFill/>
        </p:spPr>
        <p:txBody>
          <a:bodyPr wrap="square" rtlCol="0" anchor="ctr" anchorCtr="0">
            <a:normAutofit lnSpcReduction="10000"/>
          </a:bodyPr>
          <a:p>
            <a:pPr marL="0" lvl="0" algn="l">
              <a:lnSpc>
                <a:spcPct val="150000"/>
              </a:lnSpc>
              <a:spcBef>
                <a:spcPts val="0"/>
              </a:spcBef>
              <a:buClrTx/>
              <a:buSzTx/>
              <a:buFontTx/>
              <a:buNone/>
            </a:pPr>
            <a:r>
              <a:rPr lang="zh-CN" altLang="en-US" sz="2400">
                <a:sym typeface="+mn-ea"/>
              </a:rPr>
              <a:t>集团统一招标、统一谈判</a:t>
            </a:r>
            <a:endParaRPr lang="zh-CN" altLang="en-US" sz="2400">
              <a:sym typeface="+mn-ea"/>
            </a:endParaRPr>
          </a:p>
        </p:txBody>
      </p:sp>
      <p:sp>
        <p:nvSpPr>
          <p:cNvPr id="7" name="矩形 6"/>
          <p:cNvSpPr/>
          <p:nvPr>
            <p:custDataLst>
              <p:tags r:id="rId6"/>
            </p:custDataLst>
          </p:nvPr>
        </p:nvSpPr>
        <p:spPr>
          <a:xfrm>
            <a:off x="4957445" y="1782445"/>
            <a:ext cx="421640" cy="906145"/>
          </a:xfrm>
          <a:prstGeom prst="rect">
            <a:avLst/>
          </a:prstGeom>
          <a:gradFill>
            <a:gsLst>
              <a:gs pos="0">
                <a:schemeClr val="bg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9" name="文本框 8"/>
          <p:cNvSpPr txBox="1"/>
          <p:nvPr>
            <p:custDataLst>
              <p:tags r:id="rId7"/>
            </p:custDataLst>
          </p:nvPr>
        </p:nvSpPr>
        <p:spPr>
          <a:xfrm>
            <a:off x="5414645" y="3048000"/>
            <a:ext cx="5493385" cy="1330960"/>
          </a:xfrm>
          <a:prstGeom prst="rect">
            <a:avLst/>
          </a:prstGeom>
          <a:noFill/>
        </p:spPr>
        <p:txBody>
          <a:bodyPr wrap="square" rtlCol="0" anchor="ctr" anchorCtr="0">
            <a:normAutofit/>
          </a:bodyPr>
          <a:p>
            <a:pPr marL="0" lvl="0" algn="l">
              <a:lnSpc>
                <a:spcPct val="150000"/>
              </a:lnSpc>
              <a:spcBef>
                <a:spcPts val="0"/>
              </a:spcBef>
              <a:buClrTx/>
              <a:buSzTx/>
              <a:buFontTx/>
              <a:buNone/>
            </a:pPr>
            <a:r>
              <a:rPr lang="zh-CN" altLang="en-US" sz="2400"/>
              <a:t>既能降低成本，又能保</a:t>
            </a:r>
            <a:r>
              <a:rPr lang="zh-CN" altLang="en-US" sz="2400">
                <a:sym typeface="+mn-ea"/>
              </a:rPr>
              <a:t>证质量标准统一。</a:t>
            </a:r>
            <a:endParaRPr lang="zh-CN" altLang="en-US" sz="2400"/>
          </a:p>
        </p:txBody>
      </p:sp>
      <p:sp>
        <p:nvSpPr>
          <p:cNvPr id="24" name="矩形 23"/>
          <p:cNvSpPr/>
          <p:nvPr>
            <p:custDataLst>
              <p:tags r:id="rId8"/>
            </p:custDataLst>
          </p:nvPr>
        </p:nvSpPr>
        <p:spPr>
          <a:xfrm>
            <a:off x="4957445" y="3383915"/>
            <a:ext cx="421640" cy="906145"/>
          </a:xfrm>
          <a:prstGeom prst="rect">
            <a:avLst/>
          </a:prstGeom>
          <a:gradFill>
            <a:gsLst>
              <a:gs pos="0">
                <a:schemeClr val="bg1">
                  <a:alpha val="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12" name="文本框 11"/>
          <p:cNvSpPr txBox="1"/>
          <p:nvPr>
            <p:custDataLst>
              <p:tags r:id="rId9"/>
            </p:custDataLst>
          </p:nvPr>
        </p:nvSpPr>
        <p:spPr>
          <a:xfrm>
            <a:off x="4958080" y="4729480"/>
            <a:ext cx="5951855" cy="1354455"/>
          </a:xfrm>
          <a:prstGeom prst="rect">
            <a:avLst/>
          </a:prstGeom>
          <a:noFill/>
        </p:spPr>
        <p:txBody>
          <a:bodyPr wrap="square" rtlCol="0" anchor="ctr" anchorCtr="0">
            <a:normAutofit/>
          </a:bodyPr>
          <a:p>
            <a:pPr marL="0" lvl="0" indent="0" algn="l">
              <a:lnSpc>
                <a:spcPct val="100000"/>
              </a:lnSpc>
              <a:spcBef>
                <a:spcPts val="0"/>
              </a:spcBef>
              <a:spcAft>
                <a:spcPts val="800"/>
              </a:spcAft>
              <a:buSzPct val="100000"/>
              <a:buNone/>
            </a:pPr>
            <a:r>
              <a:rPr lang="zh-CN" altLang="en-US" sz="2400">
                <a:sym typeface="+mn-ea"/>
              </a:rPr>
              <a:t>大型企业越来越倾向于把采购权集中到集团总部，比如中石化、中石油这样的央企</a:t>
            </a:r>
            <a:endParaRPr lang="zh-CN" alt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86600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采购管理的发展趋</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mn-ea"/>
              </a:rPr>
              <a:t>参与制造或外购决策</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2734945" y="2204720"/>
            <a:ext cx="4081780" cy="376555"/>
          </a:xfrm>
          <a:prstGeom prst="rect">
            <a:avLst/>
          </a:prstGeom>
          <a:noFill/>
        </p:spPr>
        <p:txBody>
          <a:bodyPr wrap="square" rtlCol="0">
            <a:noAutofit/>
          </a:bodyPr>
          <a:p>
            <a:endParaRPr lang="zh-CN" altLang="en-US"/>
          </a:p>
        </p:txBody>
      </p:sp>
      <p:sp>
        <p:nvSpPr>
          <p:cNvPr id="6" name="矩形 5"/>
          <p:cNvSpPr/>
          <p:nvPr>
            <p:custDataLst>
              <p:tags r:id="rId3"/>
            </p:custDataLst>
          </p:nvPr>
        </p:nvSpPr>
        <p:spPr>
          <a:xfrm>
            <a:off x="671830" y="1496060"/>
            <a:ext cx="8674100" cy="3977005"/>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122"/>
              <a:ea typeface="微软雅黑" charset="-122"/>
            </a:endParaRPr>
          </a:p>
        </p:txBody>
      </p:sp>
      <p:sp>
        <p:nvSpPr>
          <p:cNvPr id="7" name="剪去单角的矩形 6"/>
          <p:cNvSpPr/>
          <p:nvPr>
            <p:custDataLst>
              <p:tags r:id="rId4"/>
            </p:custDataLst>
          </p:nvPr>
        </p:nvSpPr>
        <p:spPr>
          <a:xfrm>
            <a:off x="6450517" y="2088800"/>
            <a:ext cx="2503637" cy="2903569"/>
          </a:xfrm>
          <a:prstGeom prst="snip1Rect">
            <a:avLst/>
          </a:prstGeom>
          <a:gradFill>
            <a:gsLst>
              <a:gs pos="16000">
                <a:schemeClr val="accent1">
                  <a:alpha val="100000"/>
                </a:schemeClr>
              </a:gs>
              <a:gs pos="100000">
                <a:schemeClr val="accent1">
                  <a:lumMod val="60000"/>
                  <a:lumOff val="40000"/>
                  <a:alpha val="100000"/>
                </a:schemeClr>
              </a:gs>
            </a:gsLst>
            <a:lin ang="5400000" scaled="0"/>
          </a:gradFill>
          <a:ln>
            <a:noFill/>
          </a:ln>
          <a:effectLst>
            <a:outerShdw blurRad="139700" dist="101600" dir="5400000" algn="t"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sz="3200" b="1">
              <a:solidFill>
                <a:prstClr val="white"/>
              </a:solidFill>
              <a:ea typeface="汉仪中黑S" panose="00020600040101010101" pitchFamily="18" charset="-122"/>
              <a:sym typeface="+mn-ea"/>
            </a:endParaRPr>
          </a:p>
        </p:txBody>
      </p:sp>
      <p:sp>
        <p:nvSpPr>
          <p:cNvPr id="9" name="剪去单角的矩形 8"/>
          <p:cNvSpPr/>
          <p:nvPr>
            <p:custDataLst>
              <p:tags r:id="rId5"/>
            </p:custDataLst>
          </p:nvPr>
        </p:nvSpPr>
        <p:spPr>
          <a:xfrm>
            <a:off x="3682459" y="2088800"/>
            <a:ext cx="2503637" cy="2903569"/>
          </a:xfrm>
          <a:prstGeom prst="snip1Rect">
            <a:avLst/>
          </a:prstGeom>
          <a:gradFill>
            <a:gsLst>
              <a:gs pos="16000">
                <a:schemeClr val="accent2">
                  <a:alpha val="100000"/>
                </a:schemeClr>
              </a:gs>
              <a:gs pos="100000">
                <a:schemeClr val="accent2">
                  <a:lumMod val="60000"/>
                  <a:lumOff val="40000"/>
                  <a:alpha val="100000"/>
                </a:schemeClr>
              </a:gs>
            </a:gsLst>
            <a:lin ang="5400000" scaled="0"/>
          </a:gradFill>
          <a:ln>
            <a:noFill/>
          </a:ln>
          <a:effectLst>
            <a:outerShdw blurRad="139700" dist="101600" dir="5400000" algn="t"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sz="3200" b="1">
              <a:solidFill>
                <a:prstClr val="white"/>
              </a:solidFill>
              <a:ea typeface="汉仪中黑S" panose="00020600040101010101" pitchFamily="18" charset="-122"/>
              <a:sym typeface="+mn-ea"/>
            </a:endParaRPr>
          </a:p>
        </p:txBody>
      </p:sp>
      <p:sp>
        <p:nvSpPr>
          <p:cNvPr id="12" name="剪去单角的矩形 11"/>
          <p:cNvSpPr/>
          <p:nvPr>
            <p:custDataLst>
              <p:tags r:id="rId6"/>
            </p:custDataLst>
          </p:nvPr>
        </p:nvSpPr>
        <p:spPr>
          <a:xfrm>
            <a:off x="914400" y="2088800"/>
            <a:ext cx="2503637" cy="2903569"/>
          </a:xfrm>
          <a:prstGeom prst="snip1Rect">
            <a:avLst/>
          </a:prstGeom>
          <a:gradFill>
            <a:gsLst>
              <a:gs pos="16000">
                <a:schemeClr val="accent1">
                  <a:alpha val="100000"/>
                </a:schemeClr>
              </a:gs>
              <a:gs pos="100000">
                <a:schemeClr val="accent1">
                  <a:lumMod val="60000"/>
                  <a:lumOff val="40000"/>
                  <a:alpha val="100000"/>
                </a:schemeClr>
              </a:gs>
            </a:gsLst>
            <a:lin ang="5400000" scaled="0"/>
          </a:gradFill>
          <a:ln>
            <a:noFill/>
          </a:ln>
          <a:effectLst>
            <a:outerShdw blurRad="139700" dist="101600" dir="5400000" algn="t"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sz="3200" b="1">
              <a:solidFill>
                <a:prstClr val="white"/>
              </a:solidFill>
              <a:ea typeface="汉仪中黑S" panose="00020600040101010101" pitchFamily="18" charset="-122"/>
              <a:sym typeface="+mn-ea"/>
            </a:endParaRPr>
          </a:p>
        </p:txBody>
      </p:sp>
      <p:sp>
        <p:nvSpPr>
          <p:cNvPr id="13" name="文本框 12"/>
          <p:cNvSpPr txBox="1"/>
          <p:nvPr>
            <p:custDataLst>
              <p:tags r:id="rId7"/>
            </p:custDataLst>
          </p:nvPr>
        </p:nvSpPr>
        <p:spPr>
          <a:xfrm>
            <a:off x="1070719" y="2399914"/>
            <a:ext cx="2191507" cy="2372694"/>
          </a:xfrm>
          <a:prstGeom prst="rect">
            <a:avLst/>
          </a:prstGeom>
          <a:noFill/>
        </p:spPr>
        <p:txBody>
          <a:bodyPr wrap="square" rtlCol="0" anchor="ctr" anchorCtr="0">
            <a:normAutofit/>
          </a:bodyPr>
          <a:p>
            <a:pPr marL="0" lvl="0" indent="0" algn="l" fontAlgn="auto">
              <a:lnSpc>
                <a:spcPct val="120000"/>
              </a:lnSpc>
              <a:spcBef>
                <a:spcPts val="0"/>
              </a:spcBef>
              <a:spcAft>
                <a:spcPts val="800"/>
              </a:spcAft>
              <a:buSzPct val="100000"/>
              <a:buNone/>
            </a:pPr>
            <a:r>
              <a:rPr lang="zh-CN" altLang="en-US" sz="2400" b="1">
                <a:solidFill>
                  <a:schemeClr val="bg1"/>
                </a:solidFill>
                <a:effectLst>
                  <a:outerShdw blurRad="38100" dist="38100" dir="2700000" algn="tl">
                    <a:srgbClr val="000000">
                      <a:alpha val="43137"/>
                    </a:srgbClr>
                  </a:outerShdw>
                </a:effectLst>
                <a:latin typeface="+mn-ea"/>
                <a:cs typeface="+mn-ea"/>
                <a:sym typeface="+mn-ea"/>
              </a:rPr>
              <a:t>参与企业决策</a:t>
            </a:r>
            <a:endParaRPr lang="zh-CN" altLang="en-US" sz="2400" b="1">
              <a:solidFill>
                <a:schemeClr val="bg1"/>
              </a:solidFill>
              <a:effectLst>
                <a:outerShdw blurRad="38100" dist="38100" dir="2700000" algn="tl">
                  <a:srgbClr val="000000">
                    <a:alpha val="43137"/>
                  </a:srgbClr>
                </a:outerShdw>
              </a:effectLst>
              <a:latin typeface="+mn-ea"/>
              <a:cs typeface="+mn-ea"/>
              <a:sym typeface="+mn-ea"/>
            </a:endParaRPr>
          </a:p>
        </p:txBody>
      </p:sp>
      <p:sp>
        <p:nvSpPr>
          <p:cNvPr id="26" name="文本框 25"/>
          <p:cNvSpPr txBox="1"/>
          <p:nvPr>
            <p:custDataLst>
              <p:tags r:id="rId8"/>
            </p:custDataLst>
          </p:nvPr>
        </p:nvSpPr>
        <p:spPr>
          <a:xfrm>
            <a:off x="3839285" y="2399914"/>
            <a:ext cx="2191507" cy="2373202"/>
          </a:xfrm>
          <a:prstGeom prst="rect">
            <a:avLst/>
          </a:prstGeom>
          <a:noFill/>
        </p:spPr>
        <p:txBody>
          <a:bodyPr wrap="square" rtlCol="0" anchor="ctr" anchorCtr="0">
            <a:normAutofit/>
          </a:bodyPr>
          <a:p>
            <a:pPr marL="0" lvl="0" algn="l" fontAlgn="auto">
              <a:lnSpc>
                <a:spcPct val="120000"/>
              </a:lnSpc>
              <a:spcBef>
                <a:spcPts val="0"/>
              </a:spcBef>
              <a:spcAft>
                <a:spcPts val="800"/>
              </a:spcAft>
              <a:buClrTx/>
              <a:buSzTx/>
              <a:buFontTx/>
              <a:buNone/>
            </a:pPr>
            <a:r>
              <a:rPr lang="zh-CN" altLang="en-US" sz="2400" b="1">
                <a:solidFill>
                  <a:schemeClr val="bg1"/>
                </a:solidFill>
                <a:effectLst>
                  <a:outerShdw blurRad="38100" dist="38100" dir="2700000" algn="tl">
                    <a:srgbClr val="000000">
                      <a:alpha val="43137"/>
                    </a:srgbClr>
                  </a:outerShdw>
                </a:effectLst>
                <a:latin typeface="+mn-ea"/>
                <a:cs typeface="+mn-ea"/>
              </a:rPr>
              <a:t>提供数据支持</a:t>
            </a:r>
            <a:endParaRPr lang="zh-CN" altLang="en-US" sz="2400" b="1">
              <a:solidFill>
                <a:schemeClr val="bg1"/>
              </a:solidFill>
              <a:effectLst>
                <a:outerShdw blurRad="38100" dist="38100" dir="2700000" algn="tl">
                  <a:srgbClr val="000000">
                    <a:alpha val="43137"/>
                  </a:srgbClr>
                </a:outerShdw>
              </a:effectLst>
              <a:latin typeface="+mn-ea"/>
              <a:cs typeface="+mn-ea"/>
            </a:endParaRPr>
          </a:p>
        </p:txBody>
      </p:sp>
      <p:sp>
        <p:nvSpPr>
          <p:cNvPr id="27" name="文本框 26"/>
          <p:cNvSpPr txBox="1"/>
          <p:nvPr>
            <p:custDataLst>
              <p:tags r:id="rId9"/>
            </p:custDataLst>
          </p:nvPr>
        </p:nvSpPr>
        <p:spPr>
          <a:xfrm>
            <a:off x="6607852" y="2399914"/>
            <a:ext cx="2191507" cy="2373202"/>
          </a:xfrm>
          <a:prstGeom prst="rect">
            <a:avLst/>
          </a:prstGeom>
          <a:noFill/>
        </p:spPr>
        <p:txBody>
          <a:bodyPr wrap="square" rtlCol="0" anchor="ctr" anchorCtr="0">
            <a:normAutofit/>
          </a:bodyPr>
          <a:p>
            <a:pPr marL="0" lvl="0" indent="0" algn="l" fontAlgn="auto">
              <a:lnSpc>
                <a:spcPct val="120000"/>
              </a:lnSpc>
              <a:spcBef>
                <a:spcPts val="0"/>
              </a:spcBef>
              <a:spcAft>
                <a:spcPts val="800"/>
              </a:spcAft>
              <a:buSzPct val="100000"/>
              <a:buNone/>
            </a:pPr>
            <a:r>
              <a:rPr lang="zh-CN" altLang="en-US" sz="2400" b="1">
                <a:solidFill>
                  <a:schemeClr val="bg1"/>
                </a:solidFill>
                <a:effectLst>
                  <a:outerShdw blurRad="38100" dist="38100" dir="2700000" algn="tl">
                    <a:srgbClr val="000000">
                      <a:alpha val="43137"/>
                    </a:srgbClr>
                  </a:outerShdw>
                </a:effectLst>
                <a:latin typeface="+mn-ea"/>
                <a:cs typeface="+mn-ea"/>
              </a:rPr>
              <a:t>帮助企业做决策</a:t>
            </a:r>
            <a:endParaRPr lang="zh-CN" altLang="en-US" sz="2400" b="1">
              <a:solidFill>
                <a:schemeClr val="bg1"/>
              </a:solidFill>
              <a:effectLst>
                <a:outerShdw blurRad="38100" dist="38100" dir="2700000" algn="tl">
                  <a:srgbClr val="000000">
                    <a:alpha val="43137"/>
                  </a:srgbClr>
                </a:outerShdw>
              </a:effectLst>
              <a:latin typeface="+mn-ea"/>
              <a:cs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513016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采购管理的发展趋</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rPr>
              <a:t>网络采购</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2734945" y="2204720"/>
            <a:ext cx="4081780" cy="376555"/>
          </a:xfrm>
          <a:prstGeom prst="rect">
            <a:avLst/>
          </a:prstGeom>
          <a:noFill/>
        </p:spPr>
        <p:txBody>
          <a:bodyPr wrap="square" rtlCol="0">
            <a:noAutofit/>
          </a:bodyPr>
          <a:p>
            <a:endParaRPr lang="zh-CN" altLang="en-US"/>
          </a:p>
        </p:txBody>
      </p:sp>
      <p:pic>
        <p:nvPicPr>
          <p:cNvPr id="63" name="图片 62" descr="/data/cache/21cea79ff0e1b0a04dfe50b5490cc33a.jpg21cea79ff0e1b0a04dfe50b5490cc33a"/>
          <p:cNvPicPr>
            <a:picLocks noChangeAspect="1"/>
          </p:cNvPicPr>
          <p:nvPr>
            <p:custDataLst>
              <p:tags r:id="rId3"/>
            </p:custDataLst>
          </p:nvPr>
        </p:nvPicPr>
        <p:blipFill>
          <a:blip r:embed="rId4"/>
          <a:srcRect t="17704" b="17704"/>
          <a:stretch>
            <a:fillRect/>
          </a:stretch>
        </p:blipFill>
        <p:spPr>
          <a:xfrm>
            <a:off x="1162050" y="2737485"/>
            <a:ext cx="8002905" cy="3903345"/>
          </a:xfrm>
          <a:custGeom>
            <a:avLst/>
            <a:gdLst>
              <a:gd name="connsiteX0" fmla="*/ 11836 w 12172358"/>
              <a:gd name="connsiteY0" fmla="*/ 0 h 4114833"/>
              <a:gd name="connsiteX1" fmla="*/ 12172358 w 12172358"/>
              <a:gd name="connsiteY1" fmla="*/ 0 h 4114833"/>
              <a:gd name="connsiteX2" fmla="*/ 12172358 w 12172358"/>
              <a:gd name="connsiteY2" fmla="*/ 539669 h 4114833"/>
              <a:gd name="connsiteX3" fmla="*/ 12160527 w 12172358"/>
              <a:gd name="connsiteY3" fmla="*/ 638501 h 4114833"/>
              <a:gd name="connsiteX4" fmla="*/ 6096000 w 12172358"/>
              <a:gd name="connsiteY4" fmla="*/ 4114833 h 4114833"/>
              <a:gd name="connsiteX5" fmla="*/ 0 w 12172358"/>
              <a:gd name="connsiteY5" fmla="*/ 242577 h 4114833"/>
              <a:gd name="connsiteX6" fmla="*/ 11836 w 12172358"/>
              <a:gd name="connsiteY6" fmla="*/ 0 h 411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00" h="6480">
                <a:moveTo>
                  <a:pt x="0" y="0"/>
                </a:moveTo>
                <a:lnTo>
                  <a:pt x="19200" y="0"/>
                </a:lnTo>
                <a:lnTo>
                  <a:pt x="19200" y="4439"/>
                </a:lnTo>
                <a:lnTo>
                  <a:pt x="19164" y="4458"/>
                </a:lnTo>
                <a:cubicBezTo>
                  <a:pt x="16815" y="5700"/>
                  <a:pt x="13410" y="6480"/>
                  <a:pt x="9621" y="6480"/>
                </a:cubicBezTo>
                <a:cubicBezTo>
                  <a:pt x="5801" y="6480"/>
                  <a:pt x="2371" y="5687"/>
                  <a:pt x="20" y="4428"/>
                </a:cubicBezTo>
                <a:lnTo>
                  <a:pt x="0" y="4417"/>
                </a:lnTo>
                <a:lnTo>
                  <a:pt x="0" y="0"/>
                </a:lnTo>
                <a:close/>
              </a:path>
            </a:pathLst>
          </a:custGeom>
        </p:spPr>
      </p:pic>
      <p:sp>
        <p:nvSpPr>
          <p:cNvPr id="11" name="Title 6"/>
          <p:cNvSpPr txBox="1"/>
          <p:nvPr>
            <p:custDataLst>
              <p:tags r:id="rId5"/>
            </p:custDataLst>
          </p:nvPr>
        </p:nvSpPr>
        <p:spPr>
          <a:xfrm>
            <a:off x="1161415" y="1635760"/>
            <a:ext cx="8002905" cy="866140"/>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90204" pitchFamily="34" charset="0"/>
                <a:ea typeface="微软雅黑" charset="-122"/>
                <a:cs typeface="Segoe UI" panose="020B0502040204020203" pitchFamily="34" charset="0"/>
              </a:defRPr>
            </a:lvl1pPr>
          </a:lstStyle>
          <a:p>
            <a:pPr marL="0" lvl="0" indent="0" algn="ctr" fontAlgn="auto">
              <a:lnSpc>
                <a:spcPct val="120000"/>
              </a:lnSpc>
              <a:spcBef>
                <a:spcPts val="0"/>
              </a:spcBef>
              <a:spcAft>
                <a:spcPts val="800"/>
              </a:spcAft>
              <a:buSzPct val="100000"/>
              <a:buNone/>
            </a:pPr>
            <a:r>
              <a:rPr lang="zh-CN" altLang="en-US" sz="2400" spc="0" dirty="0">
                <a:solidFill>
                  <a:schemeClr val="tx1">
                    <a:lumMod val="85000"/>
                    <a:lumOff val="15000"/>
                  </a:schemeClr>
                </a:solidFill>
                <a:latin typeface="+mn-ea"/>
                <a:ea typeface="+mn-ea"/>
                <a:cs typeface="+mn-ea"/>
              </a:rPr>
              <a:t>通过互联网平台实现招标、询价、签约等流程，比如阿里1688、京东企业购，都是常用的网络采购平台，能大幅提高采购效率。</a:t>
            </a:r>
            <a:endParaRPr lang="zh-CN" altLang="en-US" sz="2400" spc="0" dirty="0">
              <a:solidFill>
                <a:schemeClr val="tx1">
                  <a:lumMod val="85000"/>
                  <a:lumOff val="15000"/>
                </a:schemeClr>
              </a:solidFill>
              <a:latin typeface="+mn-ea"/>
              <a:ea typeface="+mn-ea"/>
              <a:cs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608266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采购管理的发展趋</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rPr>
              <a:t>绿色采购与可持续采购</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15" name="文本框 14"/>
          <p:cNvSpPr txBox="1"/>
          <p:nvPr>
            <p:custDataLst>
              <p:tags r:id="rId3"/>
            </p:custDataLst>
          </p:nvPr>
        </p:nvSpPr>
        <p:spPr>
          <a:xfrm>
            <a:off x="1191895" y="2392045"/>
            <a:ext cx="6429375" cy="680720"/>
          </a:xfrm>
          <a:prstGeom prst="rect">
            <a:avLst/>
          </a:prstGeom>
          <a:noFill/>
        </p:spPr>
        <p:txBody>
          <a:bodyPr wrap="square" lIns="0" tIns="0" rIns="0" bIns="71755" rtlCol="0" anchor="ctr" anchorCtr="0">
            <a:noAutofit/>
          </a:bodyPr>
          <a:lstStyle/>
          <a:p>
            <a:pPr indent="0" fontAlgn="auto">
              <a:lnSpc>
                <a:spcPct val="120000"/>
              </a:lnSpc>
              <a:buFont typeface="Arial" panose="020B0604020202090204" pitchFamily="34" charset="0"/>
              <a:buNone/>
            </a:pPr>
            <a:r>
              <a:rPr lang="zh-CN" altLang="en-US" sz="2000" dirty="0" smtClean="0">
                <a:ln w="3175">
                  <a:noFill/>
                </a:ln>
                <a:solidFill>
                  <a:schemeClr val="tx1"/>
                </a:solidFill>
                <a:effectLst/>
                <a:latin typeface="+mn-ea"/>
                <a:cs typeface="+mn-ea"/>
                <a:sym typeface="+mn-ea"/>
              </a:rPr>
              <a:t>中国企业在东南亚建设铁路时，采购当地的建材和服务，优先选择符合环保标准的供应商，同时为当地创造就业岗位；</a:t>
            </a:r>
            <a:endParaRPr lang="zh-CN" altLang="en-US" sz="2000" dirty="0" smtClean="0">
              <a:ln w="3175">
                <a:noFill/>
              </a:ln>
              <a:solidFill>
                <a:schemeClr val="tx1"/>
              </a:solidFill>
              <a:effectLst/>
              <a:latin typeface="+mn-ea"/>
              <a:cs typeface="+mn-ea"/>
              <a:sym typeface="+mn-ea"/>
            </a:endParaRPr>
          </a:p>
          <a:p>
            <a:pPr indent="0" fontAlgn="auto">
              <a:lnSpc>
                <a:spcPct val="120000"/>
              </a:lnSpc>
              <a:buFont typeface="Arial" panose="020B0604020202090204" pitchFamily="34" charset="0"/>
              <a:buNone/>
            </a:pPr>
            <a:endParaRPr lang="zh-CN" altLang="en-US" sz="2000" dirty="0" smtClean="0">
              <a:ln w="3175">
                <a:noFill/>
              </a:ln>
              <a:solidFill>
                <a:schemeClr val="tx1"/>
              </a:solidFill>
              <a:effectLst/>
              <a:latin typeface="+mn-ea"/>
              <a:cs typeface="+mn-ea"/>
              <a:sym typeface="+mn-ea"/>
            </a:endParaRPr>
          </a:p>
        </p:txBody>
      </p:sp>
      <p:cxnSp>
        <p:nvCxnSpPr>
          <p:cNvPr id="16" name="直接连接符 15"/>
          <p:cNvCxnSpPr/>
          <p:nvPr>
            <p:custDataLst>
              <p:tags r:id="rId4"/>
            </p:custDataLst>
          </p:nvPr>
        </p:nvCxnSpPr>
        <p:spPr>
          <a:xfrm>
            <a:off x="1189688" y="3151256"/>
            <a:ext cx="6430678" cy="0"/>
          </a:xfrm>
          <a:prstGeom prst="line">
            <a:avLst/>
          </a:prstGeom>
          <a:ln>
            <a:solidFill>
              <a:schemeClr val="accent2">
                <a:alpha val="30000"/>
              </a:schemeClr>
            </a:solidFill>
          </a:ln>
        </p:spPr>
        <p:style>
          <a:lnRef idx="2">
            <a:schemeClr val="accent1"/>
          </a:lnRef>
          <a:fillRef idx="0">
            <a:schemeClr val="accent1"/>
          </a:fillRef>
          <a:effectRef idx="1">
            <a:schemeClr val="accent1"/>
          </a:effectRef>
          <a:fontRef idx="minor">
            <a:schemeClr val="tx1"/>
          </a:fontRef>
        </p:style>
      </p:cxnSp>
      <p:sp>
        <p:nvSpPr>
          <p:cNvPr id="17" name="文本框 16"/>
          <p:cNvSpPr txBox="1"/>
          <p:nvPr>
            <p:custDataLst>
              <p:tags r:id="rId5"/>
            </p:custDataLst>
          </p:nvPr>
        </p:nvSpPr>
        <p:spPr>
          <a:xfrm>
            <a:off x="1191895" y="3333115"/>
            <a:ext cx="6429375" cy="948690"/>
          </a:xfrm>
          <a:prstGeom prst="rect">
            <a:avLst/>
          </a:prstGeom>
          <a:noFill/>
        </p:spPr>
        <p:txBody>
          <a:bodyPr wrap="square" lIns="0" tIns="0" rIns="0" bIns="71755" rtlCol="0" anchor="ctr" anchorCtr="0">
            <a:noAutofit/>
          </a:bodyPr>
          <a:lstStyle/>
          <a:p>
            <a:pPr lvl="0" algn="l">
              <a:lnSpc>
                <a:spcPct val="120000"/>
              </a:lnSpc>
              <a:buClrTx/>
              <a:buSzTx/>
              <a:buFont typeface="Arial" panose="020B0604020202090204" pitchFamily="34" charset="0"/>
            </a:pPr>
            <a:r>
              <a:rPr lang="zh-CN" altLang="en-US" sz="2000">
                <a:solidFill>
                  <a:schemeClr val="tx1"/>
                </a:solidFill>
                <a:sym typeface="+mn-ea"/>
              </a:rPr>
              <a:t>在采购原材料时，严格遵守当地的劳动法规，杜绝使用童工、强制劳动等情况</a:t>
            </a:r>
            <a:endParaRPr lang="zh-CN" altLang="en-US" sz="2000">
              <a:solidFill>
                <a:schemeClr val="tx1"/>
              </a:solidFill>
              <a:sym typeface="+mn-ea"/>
            </a:endParaRPr>
          </a:p>
        </p:txBody>
      </p:sp>
      <p:cxnSp>
        <p:nvCxnSpPr>
          <p:cNvPr id="29" name="直接连接符 28"/>
          <p:cNvCxnSpPr/>
          <p:nvPr>
            <p:custDataLst>
              <p:tags r:id="rId6"/>
            </p:custDataLst>
          </p:nvPr>
        </p:nvCxnSpPr>
        <p:spPr>
          <a:xfrm>
            <a:off x="1191593" y="4455409"/>
            <a:ext cx="6430678" cy="0"/>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sp>
        <p:nvSpPr>
          <p:cNvPr id="30" name="文本框 29"/>
          <p:cNvSpPr txBox="1"/>
          <p:nvPr>
            <p:custDataLst>
              <p:tags r:id="rId7"/>
            </p:custDataLst>
          </p:nvPr>
        </p:nvSpPr>
        <p:spPr>
          <a:xfrm>
            <a:off x="1191593" y="4705710"/>
            <a:ext cx="6429423" cy="1067075"/>
          </a:xfrm>
          <a:prstGeom prst="rect">
            <a:avLst/>
          </a:prstGeom>
          <a:noFill/>
        </p:spPr>
        <p:txBody>
          <a:bodyPr wrap="square" lIns="0" tIns="0" rIns="0" bIns="71755" rtlCol="0" anchor="ctr" anchorCtr="0">
            <a:noAutofit/>
          </a:bodyPr>
          <a:lstStyle/>
          <a:p>
            <a:pPr lvl="0" algn="l">
              <a:lnSpc>
                <a:spcPct val="120000"/>
              </a:lnSpc>
              <a:buClrTx/>
              <a:buSzTx/>
              <a:buFont typeface="Arial" panose="020B0604020202090204" pitchFamily="34" charset="0"/>
            </a:pPr>
            <a:r>
              <a:rPr lang="zh-CN" altLang="en-US" sz="2000">
                <a:solidFill>
                  <a:schemeClr val="tx1"/>
                </a:solidFill>
                <a:sym typeface="+mn-ea"/>
              </a:rPr>
              <a:t>这种采购模式不仅保证了项目的顺利推进，也向世界展示了中国企业的社会责任和大国担当，我们未来从业者也需要具备这样的全球视野。</a:t>
            </a:r>
            <a:endParaRPr lang="zh-CN" altLang="en-US" sz="2000">
              <a:solidFill>
                <a:schemeClr val="tx1"/>
              </a:solidFill>
              <a:sym typeface="+mn-ea"/>
            </a:endParaRPr>
          </a:p>
        </p:txBody>
      </p:sp>
      <p:pic>
        <p:nvPicPr>
          <p:cNvPr id="4" name="图片 3"/>
          <p:cNvPicPr/>
          <p:nvPr/>
        </p:nvPicPr>
        <p:blipFill>
          <a:blip r:embed="rId8"/>
          <a:srcRect l="42999" r="8574"/>
          <a:stretch>
            <a:fillRect/>
          </a:stretch>
        </p:blipFill>
        <p:spPr>
          <a:xfrm>
            <a:off x="7973060" y="1647825"/>
            <a:ext cx="3138170" cy="4319270"/>
          </a:xfrm>
          <a:prstGeom prst="rect">
            <a:avLst/>
          </a:prstGeom>
          <a:ln>
            <a:solidFill>
              <a:srgbClr val="ADCDFC"/>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4445" y="2569845"/>
            <a:ext cx="4820920" cy="2058035"/>
          </a:xfrm>
          <a:prstGeom prst="rect">
            <a:avLst/>
          </a:prstGeom>
          <a:noFill/>
        </p:spPr>
        <p:txBody>
          <a:bodyPr wrap="square" rtlCol="0" anchor="t">
            <a:noAutofit/>
          </a:bodyPr>
          <a:lstStyle/>
          <a:p>
            <a:pPr algn="ctr" eaLnBrk="1" hangingPunct="1">
              <a:lnSpc>
                <a:spcPct val="120000"/>
              </a:lnSpc>
              <a:spcBef>
                <a:spcPct val="20000"/>
              </a:spcBef>
            </a:pPr>
            <a:r>
              <a:rPr lang="zh-CN" altLang="en-US" sz="3600" spc="500" dirty="0">
                <a:solidFill>
                  <a:srgbClr val="285CA9"/>
                </a:solidFill>
                <a:uFillTx/>
                <a:latin typeface="+中文标题" charset="0"/>
                <a:ea typeface="+mj-ea"/>
                <a:sym typeface="Calibri" panose="020F0502020204030204" pitchFamily="34" charset="0"/>
              </a:rPr>
              <a:t>传统采购管理与现</a:t>
            </a:r>
            <a:endParaRPr lang="zh-CN" altLang="en-US" sz="3600" spc="500" dirty="0">
              <a:solidFill>
                <a:srgbClr val="285CA9"/>
              </a:solidFill>
              <a:uFillTx/>
              <a:latin typeface="+中文标题" charset="0"/>
              <a:ea typeface="+mj-ea"/>
              <a:sym typeface="Calibri" panose="020F0502020204030204" pitchFamily="34" charset="0"/>
            </a:endParaRPr>
          </a:p>
          <a:p>
            <a:pPr algn="ctr" eaLnBrk="1" hangingPunct="1">
              <a:lnSpc>
                <a:spcPct val="120000"/>
              </a:lnSpc>
              <a:spcBef>
                <a:spcPct val="20000"/>
              </a:spcBef>
            </a:pPr>
            <a:r>
              <a:rPr lang="zh-CN" altLang="en-US" sz="3600" spc="500" dirty="0">
                <a:solidFill>
                  <a:srgbClr val="285CA9"/>
                </a:solidFill>
                <a:uFillTx/>
                <a:latin typeface="+中文标题" charset="0"/>
                <a:ea typeface="+mj-ea"/>
                <a:sym typeface="Calibri" panose="020F0502020204030204" pitchFamily="34" charset="0"/>
              </a:rPr>
              <a:t>代采购管理的区别</a:t>
            </a:r>
            <a:endParaRPr lang="zh-CN" altLang="en-US" sz="3600" spc="500" dirty="0">
              <a:solidFill>
                <a:srgbClr val="285CA9"/>
              </a:solidFill>
              <a:uFillTx/>
              <a:latin typeface="+中文标题" charset="0"/>
              <a:ea typeface="+mj-ea"/>
              <a:sym typeface="Calibri" panose="020F0502020204030204" pitchFamily="3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513016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采购管理的发展趋</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rPr>
              <a:t>智能化采购</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椭圆 4"/>
          <p:cNvSpPr/>
          <p:nvPr>
            <p:custDataLst>
              <p:tags r:id="rId3"/>
            </p:custDataLst>
          </p:nvPr>
        </p:nvSpPr>
        <p:spPr>
          <a:xfrm rot="10800000">
            <a:off x="4996396" y="2263117"/>
            <a:ext cx="1599175" cy="1599175"/>
          </a:xfrm>
          <a:prstGeom prst="ellipse">
            <a:avLst/>
          </a:prstGeom>
          <a:solidFill>
            <a:schemeClr val="accent2">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8" name="椭圆 7"/>
          <p:cNvSpPr/>
          <p:nvPr>
            <p:custDataLst>
              <p:tags r:id="rId4"/>
            </p:custDataLst>
          </p:nvPr>
        </p:nvSpPr>
        <p:spPr>
          <a:xfrm rot="10800000">
            <a:off x="3652723" y="2263117"/>
            <a:ext cx="1599175" cy="1599175"/>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5"/>
            </p:custDataLst>
          </p:nvPr>
        </p:nvSpPr>
        <p:spPr>
          <a:xfrm>
            <a:off x="2187485" y="5152758"/>
            <a:ext cx="5872770" cy="654085"/>
          </a:xfrm>
          <a:prstGeom prst="rect">
            <a:avLst/>
          </a:prstGeom>
        </p:spPr>
        <p:txBody>
          <a:bodyPr wrap="square" lIns="0" tIns="0" rIns="0" bIns="0">
            <a:noAutofit/>
          </a:bodyPr>
          <a:p>
            <a:pPr algn="just">
              <a:lnSpc>
                <a:spcPct val="130000"/>
              </a:lnSpc>
              <a:spcBef>
                <a:spcPct val="0"/>
              </a:spcBef>
              <a:spcAft>
                <a:spcPct val="0"/>
              </a:spcAft>
            </a:pPr>
            <a:r>
              <a:rPr lang="zh-CN" altLang="en-US" sz="2400" dirty="0" smtClean="0">
                <a:ln w="3175">
                  <a:noFill/>
                </a:ln>
                <a:solidFill>
                  <a:schemeClr val="tx1">
                    <a:lumMod val="85000"/>
                    <a:lumOff val="15000"/>
                  </a:schemeClr>
                </a:solidFill>
                <a:effectLst/>
                <a:latin typeface="+mn-ea"/>
                <a:cs typeface="+mn-ea"/>
              </a:rPr>
              <a:t>用</a:t>
            </a:r>
            <a:r>
              <a:rPr lang="zh-CN" altLang="en-US" sz="2400" b="1" dirty="0">
                <a:ln>
                  <a:noFill/>
                </a:ln>
                <a:solidFill>
                  <a:srgbClr val="2B5AA2"/>
                </a:solidFill>
                <a:effectLst/>
                <a:latin typeface="+mn-ea"/>
              </a:rPr>
              <a:t>人工智能</a:t>
            </a:r>
            <a:r>
              <a:rPr lang="zh-CN" altLang="en-US" sz="2400" dirty="0" smtClean="0">
                <a:ln w="3175">
                  <a:noFill/>
                </a:ln>
                <a:solidFill>
                  <a:schemeClr val="tx1">
                    <a:lumMod val="85000"/>
                    <a:lumOff val="15000"/>
                  </a:schemeClr>
                </a:solidFill>
                <a:effectLst/>
                <a:latin typeface="+mn-ea"/>
                <a:cs typeface="+mn-ea"/>
              </a:rPr>
              <a:t>自动筛选供应商，根据供应商的历史供货数据、质量评分，自动推荐最优供应商；</a:t>
            </a:r>
            <a:endParaRPr lang="zh-CN" altLang="en-US" sz="2400" dirty="0" smtClean="0">
              <a:ln w="3175">
                <a:noFill/>
              </a:ln>
              <a:solidFill>
                <a:schemeClr val="tx1">
                  <a:lumMod val="85000"/>
                  <a:lumOff val="15000"/>
                </a:schemeClr>
              </a:solidFill>
              <a:effectLst/>
              <a:latin typeface="+mn-ea"/>
              <a:cs typeface="+mn-ea"/>
            </a:endParaRPr>
          </a:p>
        </p:txBody>
      </p:sp>
      <p:sp>
        <p:nvSpPr>
          <p:cNvPr id="11" name="矩形 10"/>
          <p:cNvSpPr/>
          <p:nvPr>
            <p:custDataLst>
              <p:tags r:id="rId6"/>
            </p:custDataLst>
          </p:nvPr>
        </p:nvSpPr>
        <p:spPr>
          <a:xfrm>
            <a:off x="6713855" y="2263140"/>
            <a:ext cx="2515235" cy="1280160"/>
          </a:xfrm>
          <a:prstGeom prst="rect">
            <a:avLst/>
          </a:prstGeom>
        </p:spPr>
        <p:txBody>
          <a:bodyPr wrap="square" lIns="0" tIns="0" rIns="0" bIns="0">
            <a:noAutofit/>
          </a:bodyPr>
          <a:p>
            <a:pPr algn="r">
              <a:lnSpc>
                <a:spcPct val="130000"/>
              </a:lnSpc>
              <a:buClrTx/>
              <a:buSzTx/>
              <a:buFontTx/>
            </a:pPr>
            <a:r>
              <a:rPr lang="zh-CN" altLang="en-US" sz="2400" dirty="0" smtClean="0">
                <a:ln w="3175">
                  <a:noFill/>
                </a:ln>
                <a:solidFill>
                  <a:schemeClr val="tx1">
                    <a:lumMod val="85000"/>
                    <a:lumOff val="15000"/>
                  </a:schemeClr>
                </a:solidFill>
                <a:effectLst/>
                <a:latin typeface="+mn-ea"/>
                <a:cs typeface="+mn-ea"/>
              </a:rPr>
              <a:t>用</a:t>
            </a:r>
            <a:r>
              <a:rPr lang="zh-CN" altLang="en-US" sz="2400" b="1" dirty="0">
                <a:ln>
                  <a:noFill/>
                </a:ln>
                <a:solidFill>
                  <a:srgbClr val="2B5AA2"/>
                </a:solidFill>
                <a:effectLst/>
                <a:latin typeface="+mn-ea"/>
              </a:rPr>
              <a:t>物联网</a:t>
            </a:r>
            <a:r>
              <a:rPr lang="zh-CN" altLang="en-US" sz="2400" dirty="0" smtClean="0">
                <a:ln w="3175">
                  <a:noFill/>
                </a:ln>
                <a:solidFill>
                  <a:schemeClr val="tx1">
                    <a:lumMod val="85000"/>
                    <a:lumOff val="15000"/>
                  </a:schemeClr>
                </a:solidFill>
                <a:effectLst/>
                <a:latin typeface="+mn-ea"/>
                <a:cs typeface="+mn-ea"/>
              </a:rPr>
              <a:t>实时跟踪货物运输情况。</a:t>
            </a:r>
            <a:endParaRPr lang="zh-CN" altLang="en-US" sz="2400" dirty="0" smtClean="0">
              <a:ln w="3175">
                <a:noFill/>
              </a:ln>
              <a:solidFill>
                <a:schemeClr val="tx1">
                  <a:lumMod val="85000"/>
                  <a:lumOff val="15000"/>
                </a:schemeClr>
              </a:solidFill>
              <a:effectLst/>
              <a:latin typeface="+mn-ea"/>
              <a:cs typeface="+mn-ea"/>
            </a:endParaRPr>
          </a:p>
        </p:txBody>
      </p:sp>
      <p:sp>
        <p:nvSpPr>
          <p:cNvPr id="13" name="矩形 12"/>
          <p:cNvSpPr/>
          <p:nvPr>
            <p:custDataLst>
              <p:tags r:id="rId7"/>
            </p:custDataLst>
          </p:nvPr>
        </p:nvSpPr>
        <p:spPr>
          <a:xfrm>
            <a:off x="739140" y="1908025"/>
            <a:ext cx="2683568" cy="1484602"/>
          </a:xfrm>
          <a:prstGeom prst="rect">
            <a:avLst/>
          </a:prstGeom>
        </p:spPr>
        <p:txBody>
          <a:bodyPr wrap="square" lIns="0" tIns="0" rIns="0" bIns="0">
            <a:noAutofit/>
          </a:bodyPr>
          <a:p>
            <a:pPr algn="r">
              <a:lnSpc>
                <a:spcPct val="130000"/>
              </a:lnSpc>
              <a:spcBef>
                <a:spcPct val="0"/>
              </a:spcBef>
              <a:spcAft>
                <a:spcPct val="0"/>
              </a:spcAft>
            </a:pPr>
            <a:r>
              <a:rPr lang="zh-CN" altLang="en-US" sz="2400" dirty="0" smtClean="0">
                <a:ln w="3175">
                  <a:noFill/>
                </a:ln>
                <a:solidFill>
                  <a:schemeClr val="tx1">
                    <a:lumMod val="85000"/>
                    <a:lumOff val="15000"/>
                  </a:schemeClr>
                </a:solidFill>
                <a:effectLst/>
                <a:latin typeface="+mn-ea"/>
                <a:cs typeface="+mn-ea"/>
              </a:rPr>
              <a:t>用</a:t>
            </a:r>
            <a:r>
              <a:rPr lang="zh-CN" altLang="en-US" sz="2400" b="1" dirty="0">
                <a:ln>
                  <a:noFill/>
                </a:ln>
                <a:solidFill>
                  <a:srgbClr val="2B5AA2"/>
                </a:solidFill>
                <a:effectLst/>
                <a:latin typeface="+mn-ea"/>
              </a:rPr>
              <a:t>大数据</a:t>
            </a:r>
            <a:r>
              <a:rPr lang="zh-CN" altLang="en-US" sz="2400" dirty="0" smtClean="0">
                <a:ln w="3175">
                  <a:noFill/>
                </a:ln>
                <a:solidFill>
                  <a:schemeClr val="tx1">
                    <a:lumMod val="85000"/>
                    <a:lumOff val="15000"/>
                  </a:schemeClr>
                </a:solidFill>
                <a:effectLst/>
                <a:latin typeface="+mn-ea"/>
                <a:cs typeface="+mn-ea"/>
              </a:rPr>
              <a:t>分析市场价格趋势，预测原材料价格上涨，提前锁定采购成本；</a:t>
            </a:r>
            <a:endParaRPr lang="zh-CN" altLang="en-US" sz="2400" dirty="0" smtClean="0">
              <a:ln w="3175">
                <a:noFill/>
              </a:ln>
              <a:solidFill>
                <a:schemeClr val="tx1">
                  <a:lumMod val="85000"/>
                  <a:lumOff val="15000"/>
                </a:schemeClr>
              </a:solidFill>
              <a:effectLst/>
              <a:latin typeface="+mn-ea"/>
              <a:cs typeface="+mn-ea"/>
            </a:endParaRPr>
          </a:p>
        </p:txBody>
      </p:sp>
      <p:sp>
        <p:nvSpPr>
          <p:cNvPr id="23" name="椭圆 22"/>
          <p:cNvSpPr/>
          <p:nvPr>
            <p:custDataLst>
              <p:tags r:id="rId8"/>
            </p:custDataLst>
          </p:nvPr>
        </p:nvSpPr>
        <p:spPr>
          <a:xfrm rot="10800000">
            <a:off x="4341772" y="3392169"/>
            <a:ext cx="1599175" cy="1599175"/>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pic>
        <p:nvPicPr>
          <p:cNvPr id="16" name="图片 4" descr="343439383331313b343532303032303bb8f6c8cbd0c5cfa2"/>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5631118" y="2897839"/>
            <a:ext cx="329346" cy="329346"/>
          </a:xfrm>
          <a:prstGeom prst="rect">
            <a:avLst/>
          </a:prstGeom>
        </p:spPr>
      </p:pic>
      <p:pic>
        <p:nvPicPr>
          <p:cNvPr id="17" name="图片 3" descr="343439383331313b343532303031393bd2b5bca8b9dcc0ed"/>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4284755" y="2895149"/>
            <a:ext cx="335446" cy="335446"/>
          </a:xfrm>
          <a:prstGeom prst="rect">
            <a:avLst/>
          </a:prstGeom>
        </p:spPr>
      </p:pic>
      <p:pic>
        <p:nvPicPr>
          <p:cNvPr id="18" name="图片 7" descr="343439383331313b343532303032333bc6f3d2b5bcf2bde9"/>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4976494" y="4026890"/>
            <a:ext cx="329347" cy="32934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64311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采购原则</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pic>
        <p:nvPicPr>
          <p:cNvPr id="6" name="图片 5"/>
          <p:cNvPicPr>
            <a:picLocks noChangeAspect="1"/>
          </p:cNvPicPr>
          <p:nvPr/>
        </p:nvPicPr>
        <p:blipFill>
          <a:blip r:embed="rId3"/>
          <a:srcRect b="25292"/>
          <a:stretch>
            <a:fillRect/>
          </a:stretch>
        </p:blipFill>
        <p:spPr>
          <a:xfrm>
            <a:off x="2421255" y="4122420"/>
            <a:ext cx="6689090" cy="1998980"/>
          </a:xfrm>
          <a:prstGeom prst="rect">
            <a:avLst/>
          </a:prstGeom>
        </p:spPr>
      </p:pic>
      <p:sp>
        <p:nvSpPr>
          <p:cNvPr id="26" name="任意多边形: 形状 25"/>
          <p:cNvSpPr/>
          <p:nvPr>
            <p:custDataLst>
              <p:tags r:id="rId4"/>
            </p:custDataLst>
          </p:nvPr>
        </p:nvSpPr>
        <p:spPr>
          <a:xfrm flipH="1">
            <a:off x="1270953" y="1640205"/>
            <a:ext cx="2979534" cy="1899874"/>
          </a:xfrm>
          <a:prstGeom prst="roundRect">
            <a:avLst>
              <a:gd name="adj" fmla="val 2811"/>
            </a:avLst>
          </a:prstGeom>
          <a:solidFill>
            <a:schemeClr val="accent2">
              <a:lumMod val="60000"/>
              <a:lumOff val="40000"/>
              <a:alpha val="2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endParaRPr>
          </a:p>
        </p:txBody>
      </p:sp>
      <p:sp>
        <p:nvSpPr>
          <p:cNvPr id="20" name="任意多边形: 形状 14"/>
          <p:cNvSpPr/>
          <p:nvPr>
            <p:custDataLst>
              <p:tags r:id="rId5"/>
            </p:custDataLst>
          </p:nvPr>
        </p:nvSpPr>
        <p:spPr>
          <a:xfrm>
            <a:off x="6560503" y="1919605"/>
            <a:ext cx="3126462" cy="1899874"/>
          </a:xfrm>
          <a:prstGeom prst="roundRect">
            <a:avLst>
              <a:gd name="adj" fmla="val 2224"/>
            </a:avLst>
          </a:prstGeom>
          <a:solidFill>
            <a:schemeClr val="accent1">
              <a:lumMod val="60000"/>
              <a:lumOff val="40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endParaRPr>
          </a:p>
        </p:txBody>
      </p:sp>
      <p:sp>
        <p:nvSpPr>
          <p:cNvPr id="24" name="图形 2"/>
          <p:cNvSpPr/>
          <p:nvPr>
            <p:custDataLst>
              <p:tags r:id="rId6"/>
            </p:custDataLst>
          </p:nvPr>
        </p:nvSpPr>
        <p:spPr>
          <a:xfrm>
            <a:off x="2071688" y="1847215"/>
            <a:ext cx="3258820" cy="2185670"/>
          </a:xfrm>
          <a:custGeom>
            <a:avLst/>
            <a:gdLst>
              <a:gd name="connsiteX0" fmla="*/ 2431447 w 2472023"/>
              <a:gd name="connsiteY0" fmla="*/ 0 h 1658083"/>
              <a:gd name="connsiteX1" fmla="*/ 40481 w 2472023"/>
              <a:gd name="connsiteY1" fmla="*/ 0 h 1658083"/>
              <a:gd name="connsiteX2" fmla="*/ 0 w 2472023"/>
              <a:gd name="connsiteY2" fmla="*/ 40481 h 1658083"/>
              <a:gd name="connsiteX3" fmla="*/ 0 w 2472023"/>
              <a:gd name="connsiteY3" fmla="*/ 1357313 h 1658083"/>
              <a:gd name="connsiteX4" fmla="*/ 40481 w 2472023"/>
              <a:gd name="connsiteY4" fmla="*/ 1397794 h 1658083"/>
              <a:gd name="connsiteX5" fmla="*/ 1861757 w 2472023"/>
              <a:gd name="connsiteY5" fmla="*/ 1397794 h 1658083"/>
              <a:gd name="connsiteX6" fmla="*/ 1920621 w 2472023"/>
              <a:gd name="connsiteY6" fmla="*/ 1414367 h 1658083"/>
              <a:gd name="connsiteX7" fmla="*/ 2315051 w 2472023"/>
              <a:gd name="connsiteY7" fmla="*/ 1656302 h 1658083"/>
              <a:gd name="connsiteX8" fmla="*/ 2332006 w 2472023"/>
              <a:gd name="connsiteY8" fmla="*/ 1642015 h 1658083"/>
              <a:gd name="connsiteX9" fmla="*/ 2239328 w 2472023"/>
              <a:gd name="connsiteY9" fmla="*/ 1412177 h 1658083"/>
              <a:gd name="connsiteX10" fmla="*/ 2249043 w 2472023"/>
              <a:gd name="connsiteY10" fmla="*/ 1397794 h 1658083"/>
              <a:gd name="connsiteX11" fmla="*/ 2431542 w 2472023"/>
              <a:gd name="connsiteY11" fmla="*/ 1397794 h 1658083"/>
              <a:gd name="connsiteX12" fmla="*/ 2472023 w 2472023"/>
              <a:gd name="connsiteY12" fmla="*/ 1357313 h 1658083"/>
              <a:gd name="connsiteX13" fmla="*/ 2472023 w 2472023"/>
              <a:gd name="connsiteY13" fmla="*/ 40481 h 1658083"/>
              <a:gd name="connsiteX14" fmla="*/ 2431447 w 2472023"/>
              <a:gd name="connsiteY14" fmla="*/ 0 h 165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2023" h="1658083">
                <a:moveTo>
                  <a:pt x="2431447" y="0"/>
                </a:moveTo>
                <a:lnTo>
                  <a:pt x="40481" y="0"/>
                </a:lnTo>
                <a:cubicBezTo>
                  <a:pt x="18097" y="0"/>
                  <a:pt x="0" y="18097"/>
                  <a:pt x="0" y="40481"/>
                </a:cubicBezTo>
                <a:lnTo>
                  <a:pt x="0" y="1357313"/>
                </a:lnTo>
                <a:cubicBezTo>
                  <a:pt x="0" y="1379696"/>
                  <a:pt x="18097" y="1397794"/>
                  <a:pt x="40481" y="1397794"/>
                </a:cubicBezTo>
                <a:lnTo>
                  <a:pt x="1861757" y="1397794"/>
                </a:lnTo>
                <a:cubicBezTo>
                  <a:pt x="1882521" y="1397794"/>
                  <a:pt x="1902904" y="1403509"/>
                  <a:pt x="1920621" y="1414367"/>
                </a:cubicBezTo>
                <a:lnTo>
                  <a:pt x="2315051" y="1656302"/>
                </a:lnTo>
                <a:cubicBezTo>
                  <a:pt x="2324671" y="1662208"/>
                  <a:pt x="2336197" y="1652397"/>
                  <a:pt x="2332006" y="1642015"/>
                </a:cubicBezTo>
                <a:lnTo>
                  <a:pt x="2239328" y="1412177"/>
                </a:lnTo>
                <a:cubicBezTo>
                  <a:pt x="2236565" y="1405319"/>
                  <a:pt x="2241613" y="1397794"/>
                  <a:pt x="2249043" y="1397794"/>
                </a:cubicBezTo>
                <a:lnTo>
                  <a:pt x="2431542" y="1397794"/>
                </a:lnTo>
                <a:cubicBezTo>
                  <a:pt x="2453926" y="1397794"/>
                  <a:pt x="2472023" y="1379696"/>
                  <a:pt x="2472023" y="1357313"/>
                </a:cubicBezTo>
                <a:lnTo>
                  <a:pt x="2472023" y="40481"/>
                </a:lnTo>
                <a:cubicBezTo>
                  <a:pt x="2471833" y="18097"/>
                  <a:pt x="2453735" y="0"/>
                  <a:pt x="2431447"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79705" tIns="0" rIns="179705" bIns="396240" numCol="1" spcCol="0" rtlCol="0" fromWordArt="0" anchor="ctr" anchorCtr="0" forceAA="0" compatLnSpc="1">
            <a:noAutofit/>
          </a:bodyPr>
          <a:p>
            <a:pPr lvl="0" algn="ctr">
              <a:lnSpc>
                <a:spcPct val="130000"/>
              </a:lnSpc>
              <a:buClrTx/>
              <a:buSzTx/>
              <a:buFontTx/>
            </a:pPr>
            <a:r>
              <a:rPr lang="zh-CN" altLang="en-US" sz="1600" kern="0" dirty="0">
                <a:ln>
                  <a:noFill/>
                  <a:prstDash val="sysDot"/>
                </a:ln>
                <a:solidFill>
                  <a:srgbClr val="FFFFFF"/>
                </a:solidFill>
                <a:latin typeface="+mn-ea"/>
                <a:cs typeface="+mn-ea"/>
                <a:sym typeface="+mn-ea"/>
              </a:rPr>
              <a:t>他们不仅考察供应商的</a:t>
            </a:r>
            <a:r>
              <a:rPr lang="zh-CN" altLang="en-US" sz="1600" kern="0" dirty="0">
                <a:ln>
                  <a:noFill/>
                  <a:prstDash val="sysDot"/>
                </a:ln>
                <a:solidFill>
                  <a:srgbClr val="FFBC88"/>
                </a:solidFill>
                <a:latin typeface="+mn-ea"/>
                <a:cs typeface="+mn-ea"/>
                <a:sym typeface="+mn-ea"/>
              </a:rPr>
              <a:t>价格和质量</a:t>
            </a:r>
            <a:r>
              <a:rPr lang="zh-CN" altLang="en-US" sz="1600" kern="0" dirty="0">
                <a:ln>
                  <a:noFill/>
                  <a:prstDash val="sysDot"/>
                </a:ln>
                <a:solidFill>
                  <a:srgbClr val="FFFFFF"/>
                </a:solidFill>
                <a:latin typeface="+mn-ea"/>
                <a:cs typeface="+mn-ea"/>
                <a:sym typeface="+mn-ea"/>
              </a:rPr>
              <a:t>，还会严格审核供应商的</a:t>
            </a:r>
            <a:r>
              <a:rPr lang="zh-CN" altLang="en-US" sz="1600" kern="0" dirty="0">
                <a:ln>
                  <a:noFill/>
                  <a:prstDash val="sysDot"/>
                </a:ln>
                <a:solidFill>
                  <a:srgbClr val="FFBC88"/>
                </a:solidFill>
                <a:latin typeface="+mn-ea"/>
                <a:cs typeface="+mn-ea"/>
                <a:sym typeface="+mn-ea"/>
              </a:rPr>
              <a:t>环保资质</a:t>
            </a:r>
            <a:r>
              <a:rPr lang="zh-CN" altLang="en-US" sz="1600" kern="0" dirty="0">
                <a:ln>
                  <a:noFill/>
                  <a:prstDash val="sysDot"/>
                </a:ln>
                <a:solidFill>
                  <a:srgbClr val="FFFFFF"/>
                </a:solidFill>
                <a:latin typeface="+mn-ea"/>
                <a:cs typeface="+mn-ea"/>
                <a:sym typeface="+mn-ea"/>
              </a:rPr>
              <a:t>，要求供应商必须符合国家环保标准，减少碳排放。</a:t>
            </a:r>
            <a:endParaRPr lang="zh-CN" altLang="en-US" sz="1600" kern="0" dirty="0">
              <a:ln>
                <a:noFill/>
                <a:prstDash val="sysDot"/>
              </a:ln>
              <a:solidFill>
                <a:srgbClr val="FFFFFF"/>
              </a:solidFill>
              <a:latin typeface="+mn-ea"/>
              <a:cs typeface="+mn-ea"/>
              <a:sym typeface="+mn-ea"/>
            </a:endParaRPr>
          </a:p>
        </p:txBody>
      </p:sp>
      <p:sp>
        <p:nvSpPr>
          <p:cNvPr id="25" name="图形 2"/>
          <p:cNvSpPr/>
          <p:nvPr>
            <p:custDataLst>
              <p:tags r:id="rId7"/>
            </p:custDataLst>
          </p:nvPr>
        </p:nvSpPr>
        <p:spPr>
          <a:xfrm flipH="1">
            <a:off x="6908483" y="2165985"/>
            <a:ext cx="3730625" cy="1986921"/>
          </a:xfrm>
          <a:custGeom>
            <a:avLst/>
            <a:gdLst>
              <a:gd name="connsiteX0" fmla="*/ 2431447 w 2472023"/>
              <a:gd name="connsiteY0" fmla="*/ 0 h 1658083"/>
              <a:gd name="connsiteX1" fmla="*/ 40481 w 2472023"/>
              <a:gd name="connsiteY1" fmla="*/ 0 h 1658083"/>
              <a:gd name="connsiteX2" fmla="*/ 0 w 2472023"/>
              <a:gd name="connsiteY2" fmla="*/ 40481 h 1658083"/>
              <a:gd name="connsiteX3" fmla="*/ 0 w 2472023"/>
              <a:gd name="connsiteY3" fmla="*/ 1357313 h 1658083"/>
              <a:gd name="connsiteX4" fmla="*/ 40481 w 2472023"/>
              <a:gd name="connsiteY4" fmla="*/ 1397794 h 1658083"/>
              <a:gd name="connsiteX5" fmla="*/ 1861757 w 2472023"/>
              <a:gd name="connsiteY5" fmla="*/ 1397794 h 1658083"/>
              <a:gd name="connsiteX6" fmla="*/ 1920621 w 2472023"/>
              <a:gd name="connsiteY6" fmla="*/ 1414367 h 1658083"/>
              <a:gd name="connsiteX7" fmla="*/ 2315051 w 2472023"/>
              <a:gd name="connsiteY7" fmla="*/ 1656302 h 1658083"/>
              <a:gd name="connsiteX8" fmla="*/ 2332006 w 2472023"/>
              <a:gd name="connsiteY8" fmla="*/ 1642015 h 1658083"/>
              <a:gd name="connsiteX9" fmla="*/ 2239328 w 2472023"/>
              <a:gd name="connsiteY9" fmla="*/ 1412177 h 1658083"/>
              <a:gd name="connsiteX10" fmla="*/ 2249043 w 2472023"/>
              <a:gd name="connsiteY10" fmla="*/ 1397794 h 1658083"/>
              <a:gd name="connsiteX11" fmla="*/ 2431542 w 2472023"/>
              <a:gd name="connsiteY11" fmla="*/ 1397794 h 1658083"/>
              <a:gd name="connsiteX12" fmla="*/ 2472023 w 2472023"/>
              <a:gd name="connsiteY12" fmla="*/ 1357313 h 1658083"/>
              <a:gd name="connsiteX13" fmla="*/ 2472023 w 2472023"/>
              <a:gd name="connsiteY13" fmla="*/ 40481 h 1658083"/>
              <a:gd name="connsiteX14" fmla="*/ 2431447 w 2472023"/>
              <a:gd name="connsiteY14" fmla="*/ 0 h 165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75" h="3129">
                <a:moveTo>
                  <a:pt x="84" y="0"/>
                </a:moveTo>
                <a:lnTo>
                  <a:pt x="827" y="0"/>
                </a:lnTo>
                <a:lnTo>
                  <a:pt x="3294" y="0"/>
                </a:lnTo>
                <a:lnTo>
                  <a:pt x="5791" y="0"/>
                </a:lnTo>
                <a:cubicBezTo>
                  <a:pt x="5837" y="0"/>
                  <a:pt x="5875" y="38"/>
                  <a:pt x="5875" y="84"/>
                </a:cubicBezTo>
                <a:lnTo>
                  <a:pt x="5875" y="260"/>
                </a:lnTo>
                <a:lnTo>
                  <a:pt x="5875" y="717"/>
                </a:lnTo>
                <a:lnTo>
                  <a:pt x="5875" y="2505"/>
                </a:lnTo>
                <a:cubicBezTo>
                  <a:pt x="5875" y="2551"/>
                  <a:pt x="5837" y="2589"/>
                  <a:pt x="5791" y="2589"/>
                </a:cubicBezTo>
                <a:lnTo>
                  <a:pt x="5412" y="2589"/>
                </a:lnTo>
                <a:cubicBezTo>
                  <a:pt x="5397" y="2589"/>
                  <a:pt x="5386" y="2604"/>
                  <a:pt x="5392" y="2619"/>
                </a:cubicBezTo>
                <a:lnTo>
                  <a:pt x="5584" y="3096"/>
                </a:lnTo>
                <a:cubicBezTo>
                  <a:pt x="5593" y="3117"/>
                  <a:pt x="5569" y="3138"/>
                  <a:pt x="5549" y="3125"/>
                </a:cubicBezTo>
                <a:lnTo>
                  <a:pt x="4730" y="2623"/>
                </a:lnTo>
                <a:cubicBezTo>
                  <a:pt x="4693" y="2601"/>
                  <a:pt x="4651" y="2589"/>
                  <a:pt x="4608" y="2589"/>
                </a:cubicBezTo>
                <a:lnTo>
                  <a:pt x="3294" y="2589"/>
                </a:lnTo>
                <a:lnTo>
                  <a:pt x="827" y="2589"/>
                </a:lnTo>
                <a:lnTo>
                  <a:pt x="84" y="2589"/>
                </a:lnTo>
                <a:cubicBezTo>
                  <a:pt x="38" y="2589"/>
                  <a:pt x="0" y="2551"/>
                  <a:pt x="0" y="2505"/>
                </a:cubicBezTo>
                <a:lnTo>
                  <a:pt x="0" y="717"/>
                </a:lnTo>
                <a:lnTo>
                  <a:pt x="0" y="260"/>
                </a:lnTo>
                <a:lnTo>
                  <a:pt x="0" y="84"/>
                </a:lnTo>
                <a:cubicBezTo>
                  <a:pt x="0" y="38"/>
                  <a:pt x="38" y="0"/>
                  <a:pt x="8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79705" tIns="0" rIns="179705" bIns="396240" numCol="1" spcCol="0" rtlCol="0" fromWordArt="0" anchor="ctr" anchorCtr="0" forceAA="0" compatLnSpc="1">
            <a:noAutofit/>
          </a:bodyPr>
          <a:p>
            <a:pPr lvl="0" algn="ctr">
              <a:lnSpc>
                <a:spcPct val="130000"/>
              </a:lnSpc>
              <a:buClrTx/>
              <a:buSzTx/>
              <a:buFontTx/>
            </a:pPr>
            <a:r>
              <a:rPr lang="zh-CN" altLang="en-US" sz="1600" kern="0" dirty="0">
                <a:ln>
                  <a:noFill/>
                  <a:prstDash val="sysDot"/>
                </a:ln>
                <a:solidFill>
                  <a:srgbClr val="FFFFFF"/>
                </a:solidFill>
                <a:latin typeface="+mn-ea"/>
                <a:cs typeface="+mn-ea"/>
                <a:sym typeface="+mn-ea"/>
              </a:rPr>
              <a:t>比亚迪会和供应商协同</a:t>
            </a:r>
            <a:r>
              <a:rPr lang="zh-CN" altLang="en-US" sz="1600" kern="0" dirty="0">
                <a:ln>
                  <a:noFill/>
                  <a:prstDash val="sysDot"/>
                </a:ln>
                <a:solidFill>
                  <a:srgbClr val="FFBC88"/>
                </a:solidFill>
                <a:latin typeface="+mn-ea"/>
                <a:cs typeface="+mn-ea"/>
                <a:sym typeface="+mn-ea"/>
              </a:rPr>
              <a:t>优化运输方案</a:t>
            </a:r>
            <a:r>
              <a:rPr lang="zh-CN" altLang="en-US" sz="1600" kern="0" dirty="0">
                <a:ln>
                  <a:noFill/>
                  <a:prstDash val="sysDot"/>
                </a:ln>
                <a:solidFill>
                  <a:srgbClr val="FFFFFF"/>
                </a:solidFill>
                <a:latin typeface="+mn-ea"/>
                <a:cs typeface="+mn-ea"/>
                <a:sym typeface="+mn-ea"/>
              </a:rPr>
              <a:t>，采用铁路运输、集中配送等方式，降低物流成本和环境影响。</a:t>
            </a:r>
            <a:endParaRPr lang="zh-CN" altLang="en-US" sz="1600" kern="0" dirty="0">
              <a:ln>
                <a:noFill/>
                <a:prstDash val="sysDot"/>
              </a:ln>
              <a:solidFill>
                <a:srgbClr val="FFFFFF"/>
              </a:solidFill>
              <a:latin typeface="+mn-ea"/>
              <a:cs typeface="+mn-ea"/>
              <a:sym typeface="+mn-ea"/>
            </a:endParaRPr>
          </a:p>
        </p:txBody>
      </p:sp>
      <p:sp>
        <p:nvSpPr>
          <p:cNvPr id="27" name="图形 6"/>
          <p:cNvSpPr/>
          <p:nvPr>
            <p:custDataLst>
              <p:tags r:id="rId8"/>
            </p:custDataLst>
          </p:nvPr>
        </p:nvSpPr>
        <p:spPr>
          <a:xfrm>
            <a:off x="1115378" y="4032885"/>
            <a:ext cx="3623310" cy="1599565"/>
          </a:xfrm>
          <a:custGeom>
            <a:avLst/>
            <a:gdLst>
              <a:gd name="connsiteX0" fmla="*/ 2749988 w 2757854"/>
              <a:gd name="connsiteY0" fmla="*/ 759577 h 1217390"/>
              <a:gd name="connsiteX1" fmla="*/ 2536533 w 2757854"/>
              <a:gd name="connsiteY1" fmla="*/ 664327 h 1217390"/>
              <a:gd name="connsiteX2" fmla="*/ 2516245 w 2757854"/>
              <a:gd name="connsiteY2" fmla="*/ 633180 h 1217390"/>
              <a:gd name="connsiteX3" fmla="*/ 2516245 w 2757854"/>
              <a:gd name="connsiteY3" fmla="*/ 53298 h 1217390"/>
              <a:gd name="connsiteX4" fmla="*/ 2462905 w 2757854"/>
              <a:gd name="connsiteY4" fmla="*/ -42 h 1217390"/>
              <a:gd name="connsiteX5" fmla="*/ 53080 w 2757854"/>
              <a:gd name="connsiteY5" fmla="*/ -42 h 1217390"/>
              <a:gd name="connsiteX6" fmla="*/ -165 w 2757854"/>
              <a:gd name="connsiteY6" fmla="*/ 53298 h 1217390"/>
              <a:gd name="connsiteX7" fmla="*/ -165 w 2757854"/>
              <a:gd name="connsiteY7" fmla="*/ 1164009 h 1217390"/>
              <a:gd name="connsiteX8" fmla="*/ 53080 w 2757854"/>
              <a:gd name="connsiteY8" fmla="*/ 1217349 h 1217390"/>
              <a:gd name="connsiteX9" fmla="*/ 2462905 w 2757854"/>
              <a:gd name="connsiteY9" fmla="*/ 1217349 h 1217390"/>
              <a:gd name="connsiteX10" fmla="*/ 2516245 w 2757854"/>
              <a:gd name="connsiteY10" fmla="*/ 1164009 h 1217390"/>
              <a:gd name="connsiteX11" fmla="*/ 2516245 w 2757854"/>
              <a:gd name="connsiteY11" fmla="*/ 908929 h 1217390"/>
              <a:gd name="connsiteX12" fmla="*/ 2536533 w 2757854"/>
              <a:gd name="connsiteY12" fmla="*/ 877782 h 1217390"/>
              <a:gd name="connsiteX13" fmla="*/ 2749988 w 2757854"/>
              <a:gd name="connsiteY13" fmla="*/ 783008 h 1217390"/>
              <a:gd name="connsiteX14" fmla="*/ 2756637 w 2757854"/>
              <a:gd name="connsiteY14" fmla="*/ 766225 h 1217390"/>
              <a:gd name="connsiteX15" fmla="*/ 2749988 w 2757854"/>
              <a:gd name="connsiteY15" fmla="*/ 759577 h 12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854" h="1217390">
                <a:moveTo>
                  <a:pt x="2749988" y="759577"/>
                </a:moveTo>
                <a:lnTo>
                  <a:pt x="2536533" y="664327"/>
                </a:lnTo>
                <a:cubicBezTo>
                  <a:pt x="2524189" y="658888"/>
                  <a:pt x="2516235" y="646668"/>
                  <a:pt x="2516245" y="633180"/>
                </a:cubicBezTo>
                <a:lnTo>
                  <a:pt x="2516245" y="53298"/>
                </a:lnTo>
                <a:cubicBezTo>
                  <a:pt x="2516245" y="23839"/>
                  <a:pt x="2492366" y="-42"/>
                  <a:pt x="2462905" y="-42"/>
                </a:cubicBezTo>
                <a:lnTo>
                  <a:pt x="53080" y="-42"/>
                </a:lnTo>
                <a:cubicBezTo>
                  <a:pt x="23657" y="11"/>
                  <a:pt x="-165" y="23876"/>
                  <a:pt x="-165" y="53298"/>
                </a:cubicBezTo>
                <a:lnTo>
                  <a:pt x="-165" y="1164009"/>
                </a:lnTo>
                <a:cubicBezTo>
                  <a:pt x="-165" y="1193431"/>
                  <a:pt x="23657" y="1217291"/>
                  <a:pt x="53080" y="1217349"/>
                </a:cubicBezTo>
                <a:lnTo>
                  <a:pt x="2462905" y="1217349"/>
                </a:lnTo>
                <a:cubicBezTo>
                  <a:pt x="2492366" y="1217349"/>
                  <a:pt x="2516245" y="1193469"/>
                  <a:pt x="2516245" y="1164009"/>
                </a:cubicBezTo>
                <a:lnTo>
                  <a:pt x="2516245" y="908929"/>
                </a:lnTo>
                <a:cubicBezTo>
                  <a:pt x="2516235" y="895442"/>
                  <a:pt x="2524189" y="883221"/>
                  <a:pt x="2536533" y="877782"/>
                </a:cubicBezTo>
                <a:lnTo>
                  <a:pt x="2749988" y="783008"/>
                </a:lnTo>
                <a:cubicBezTo>
                  <a:pt x="2756456" y="780208"/>
                  <a:pt x="2759437" y="772702"/>
                  <a:pt x="2756637" y="766225"/>
                </a:cubicBezTo>
                <a:cubicBezTo>
                  <a:pt x="2755351" y="763244"/>
                  <a:pt x="2752970" y="760863"/>
                  <a:pt x="2749988" y="759577"/>
                </a:cubicBezTo>
                <a:close/>
              </a:path>
            </a:pathLst>
          </a:custGeom>
          <a:solidFill>
            <a:schemeClr val="accent1"/>
          </a:solidFill>
          <a:ln w="15875">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44145" tIns="46990" rIns="504190" bIns="45720" numCol="1" spcCol="0" rtlCol="0" fromWordArt="0" anchor="ctr" anchorCtr="0" forceAA="0" compatLnSpc="1">
            <a:noAutofit/>
          </a:bodyPr>
          <a:p>
            <a:pPr lvl="0" algn="ctr">
              <a:lnSpc>
                <a:spcPct val="130000"/>
              </a:lnSpc>
              <a:buClrTx/>
              <a:buSzTx/>
              <a:buFontTx/>
            </a:pPr>
            <a:r>
              <a:rPr lang="zh-CN" altLang="zh-CN" sz="1600" kern="0" dirty="0">
                <a:ln>
                  <a:noFill/>
                  <a:prstDash val="sysDot"/>
                </a:ln>
                <a:solidFill>
                  <a:srgbClr val="FFFFFF"/>
                </a:solidFill>
                <a:latin typeface="+mn-ea"/>
                <a:cs typeface="+mn-ea"/>
                <a:sym typeface="+mn-ea"/>
              </a:rPr>
              <a:t>咱们国家的新能源汽车企业比亚迪，在采购电池原材料时，始终坚持</a:t>
            </a:r>
            <a:r>
              <a:rPr lang="zh-CN" altLang="zh-CN" sz="1600" kern="0" dirty="0">
                <a:ln>
                  <a:noFill/>
                  <a:prstDash val="sysDot"/>
                </a:ln>
                <a:solidFill>
                  <a:srgbClr val="FFBC88"/>
                </a:solidFill>
                <a:latin typeface="+mn-ea"/>
                <a:cs typeface="+mn-ea"/>
                <a:sym typeface="+mn-ea"/>
              </a:rPr>
              <a:t>集体效应</a:t>
            </a:r>
            <a:r>
              <a:rPr lang="zh-CN" altLang="zh-CN" sz="1600" kern="0" dirty="0">
                <a:ln>
                  <a:noFill/>
                  <a:prstDash val="sysDot"/>
                </a:ln>
                <a:solidFill>
                  <a:srgbClr val="FFFFFF"/>
                </a:solidFill>
                <a:latin typeface="+mn-ea"/>
                <a:cs typeface="+mn-ea"/>
                <a:sym typeface="+mn-ea"/>
              </a:rPr>
              <a:t>和</a:t>
            </a:r>
            <a:r>
              <a:rPr lang="zh-CN" altLang="zh-CN" sz="1600" kern="0" dirty="0">
                <a:ln>
                  <a:noFill/>
                  <a:prstDash val="sysDot"/>
                </a:ln>
                <a:solidFill>
                  <a:srgbClr val="FFBC88"/>
                </a:solidFill>
                <a:latin typeface="+mn-ea"/>
                <a:cs typeface="+mn-ea"/>
                <a:sym typeface="+mn-ea"/>
              </a:rPr>
              <a:t>可持续发展原则</a:t>
            </a:r>
            <a:r>
              <a:rPr lang="zh-CN" altLang="zh-CN" sz="1600" kern="0" dirty="0">
                <a:ln>
                  <a:noFill/>
                  <a:prstDash val="sysDot"/>
                </a:ln>
                <a:solidFill>
                  <a:srgbClr val="FFFFFF"/>
                </a:solidFill>
                <a:latin typeface="+mn-ea"/>
                <a:cs typeface="+mn-ea"/>
                <a:sym typeface="+mn-ea"/>
              </a:rPr>
              <a:t>。</a:t>
            </a:r>
            <a:endParaRPr lang="zh-CN" altLang="zh-CN" sz="1600" kern="0" dirty="0">
              <a:ln>
                <a:noFill/>
                <a:prstDash val="sysDot"/>
              </a:ln>
              <a:solidFill>
                <a:srgbClr val="FFFFFF"/>
              </a:solidFill>
              <a:latin typeface="+mn-ea"/>
              <a:cs typeface="+mn-ea"/>
              <a:sym typeface="+mn-ea"/>
            </a:endParaRPr>
          </a:p>
        </p:txBody>
      </p:sp>
      <p:sp>
        <p:nvSpPr>
          <p:cNvPr id="34" name="图形 6"/>
          <p:cNvSpPr/>
          <p:nvPr>
            <p:custDataLst>
              <p:tags r:id="rId9"/>
            </p:custDataLst>
          </p:nvPr>
        </p:nvSpPr>
        <p:spPr>
          <a:xfrm flipH="1">
            <a:off x="7163118" y="4185920"/>
            <a:ext cx="3820794" cy="1437641"/>
          </a:xfrm>
          <a:custGeom>
            <a:avLst/>
            <a:gdLst>
              <a:gd name="connsiteX0" fmla="*/ 2749988 w 2757854"/>
              <a:gd name="connsiteY0" fmla="*/ 759577 h 1217390"/>
              <a:gd name="connsiteX1" fmla="*/ 2536533 w 2757854"/>
              <a:gd name="connsiteY1" fmla="*/ 664327 h 1217390"/>
              <a:gd name="connsiteX2" fmla="*/ 2516245 w 2757854"/>
              <a:gd name="connsiteY2" fmla="*/ 633180 h 1217390"/>
              <a:gd name="connsiteX3" fmla="*/ 2516245 w 2757854"/>
              <a:gd name="connsiteY3" fmla="*/ 53298 h 1217390"/>
              <a:gd name="connsiteX4" fmla="*/ 2462905 w 2757854"/>
              <a:gd name="connsiteY4" fmla="*/ -42 h 1217390"/>
              <a:gd name="connsiteX5" fmla="*/ 53080 w 2757854"/>
              <a:gd name="connsiteY5" fmla="*/ -42 h 1217390"/>
              <a:gd name="connsiteX6" fmla="*/ -165 w 2757854"/>
              <a:gd name="connsiteY6" fmla="*/ 53298 h 1217390"/>
              <a:gd name="connsiteX7" fmla="*/ -165 w 2757854"/>
              <a:gd name="connsiteY7" fmla="*/ 1164009 h 1217390"/>
              <a:gd name="connsiteX8" fmla="*/ 53080 w 2757854"/>
              <a:gd name="connsiteY8" fmla="*/ 1217349 h 1217390"/>
              <a:gd name="connsiteX9" fmla="*/ 2462905 w 2757854"/>
              <a:gd name="connsiteY9" fmla="*/ 1217349 h 1217390"/>
              <a:gd name="connsiteX10" fmla="*/ 2516245 w 2757854"/>
              <a:gd name="connsiteY10" fmla="*/ 1164009 h 1217390"/>
              <a:gd name="connsiteX11" fmla="*/ 2516245 w 2757854"/>
              <a:gd name="connsiteY11" fmla="*/ 908929 h 1217390"/>
              <a:gd name="connsiteX12" fmla="*/ 2536533 w 2757854"/>
              <a:gd name="connsiteY12" fmla="*/ 877782 h 1217390"/>
              <a:gd name="connsiteX13" fmla="*/ 2749988 w 2757854"/>
              <a:gd name="connsiteY13" fmla="*/ 783008 h 1217390"/>
              <a:gd name="connsiteX14" fmla="*/ 2756637 w 2757854"/>
              <a:gd name="connsiteY14" fmla="*/ 766225 h 1217390"/>
              <a:gd name="connsiteX15" fmla="*/ 2749988 w 2757854"/>
              <a:gd name="connsiteY15" fmla="*/ 759577 h 12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17" h="2264">
                <a:moveTo>
                  <a:pt x="421" y="0"/>
                </a:moveTo>
                <a:lnTo>
                  <a:pt x="5407" y="0"/>
                </a:lnTo>
                <a:cubicBezTo>
                  <a:pt x="5468" y="0"/>
                  <a:pt x="5517" y="49"/>
                  <a:pt x="5517" y="110"/>
                </a:cubicBezTo>
                <a:lnTo>
                  <a:pt x="5517" y="206"/>
                </a:lnTo>
                <a:lnTo>
                  <a:pt x="5517" y="461"/>
                </a:lnTo>
                <a:lnTo>
                  <a:pt x="5517" y="1055"/>
                </a:lnTo>
                <a:cubicBezTo>
                  <a:pt x="5517" y="1083"/>
                  <a:pt x="5534" y="1108"/>
                  <a:pt x="5559" y="1120"/>
                </a:cubicBezTo>
                <a:lnTo>
                  <a:pt x="6001" y="1317"/>
                </a:lnTo>
                <a:cubicBezTo>
                  <a:pt x="6007" y="1319"/>
                  <a:pt x="6012" y="1324"/>
                  <a:pt x="6015" y="1331"/>
                </a:cubicBezTo>
                <a:cubicBezTo>
                  <a:pt x="6021" y="1344"/>
                  <a:pt x="6014" y="1359"/>
                  <a:pt x="6001" y="1365"/>
                </a:cubicBezTo>
                <a:lnTo>
                  <a:pt x="5559" y="1561"/>
                </a:lnTo>
                <a:cubicBezTo>
                  <a:pt x="5534" y="1573"/>
                  <a:pt x="5517" y="1598"/>
                  <a:pt x="5517" y="1626"/>
                </a:cubicBezTo>
                <a:lnTo>
                  <a:pt x="5517" y="2154"/>
                </a:lnTo>
                <a:cubicBezTo>
                  <a:pt x="5517" y="2215"/>
                  <a:pt x="5468" y="2264"/>
                  <a:pt x="5407" y="2264"/>
                </a:cubicBezTo>
                <a:lnTo>
                  <a:pt x="421" y="2264"/>
                </a:lnTo>
                <a:lnTo>
                  <a:pt x="421" y="2264"/>
                </a:lnTo>
                <a:lnTo>
                  <a:pt x="110" y="2264"/>
                </a:lnTo>
                <a:cubicBezTo>
                  <a:pt x="49" y="2264"/>
                  <a:pt x="0" y="2215"/>
                  <a:pt x="0" y="2154"/>
                </a:cubicBezTo>
                <a:lnTo>
                  <a:pt x="0" y="461"/>
                </a:lnTo>
                <a:lnTo>
                  <a:pt x="0" y="206"/>
                </a:lnTo>
                <a:lnTo>
                  <a:pt x="0" y="110"/>
                </a:lnTo>
                <a:cubicBezTo>
                  <a:pt x="0" y="49"/>
                  <a:pt x="49" y="0"/>
                  <a:pt x="110" y="0"/>
                </a:cubicBezTo>
                <a:lnTo>
                  <a:pt x="421" y="0"/>
                </a:lnTo>
                <a:lnTo>
                  <a:pt x="421"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540000" tIns="46990" rIns="215900" bIns="45720" numCol="1" spcCol="0" rtlCol="0" fromWordArt="0" anchor="ctr" anchorCtr="0" forceAA="0" compatLnSpc="1">
            <a:noAutofit/>
          </a:bodyPr>
          <a:p>
            <a:pPr indent="0" algn="ctr" fontAlgn="auto">
              <a:lnSpc>
                <a:spcPct val="130000"/>
              </a:lnSpc>
            </a:pPr>
            <a:r>
              <a:rPr lang="zh-CN" altLang="en-US" sz="1600" kern="0" dirty="0">
                <a:ln>
                  <a:noFill/>
                  <a:prstDash val="sysDot"/>
                </a:ln>
                <a:solidFill>
                  <a:srgbClr val="FFFFFF"/>
                </a:solidFill>
                <a:latin typeface="+mn-ea"/>
                <a:cs typeface="+mn-ea"/>
                <a:sym typeface="+mn-ea"/>
              </a:rPr>
              <a:t>这种采购不仅满足了</a:t>
            </a:r>
            <a:r>
              <a:rPr lang="zh-CN" altLang="en-US" sz="1600" kern="0" dirty="0">
                <a:ln>
                  <a:noFill/>
                  <a:prstDash val="sysDot"/>
                </a:ln>
                <a:solidFill>
                  <a:srgbClr val="FFBC88"/>
                </a:solidFill>
                <a:latin typeface="+mn-ea"/>
                <a:cs typeface="+mn-ea"/>
                <a:sym typeface="+mn-ea"/>
              </a:rPr>
              <a:t>企业生产需求</a:t>
            </a:r>
            <a:r>
              <a:rPr lang="zh-CN" altLang="en-US" sz="1600" kern="0" dirty="0">
                <a:ln>
                  <a:noFill/>
                  <a:prstDash val="sysDot"/>
                </a:ln>
                <a:solidFill>
                  <a:srgbClr val="FFFFFF"/>
                </a:solidFill>
                <a:latin typeface="+mn-ea"/>
                <a:cs typeface="+mn-ea"/>
                <a:sym typeface="+mn-ea"/>
              </a:rPr>
              <a:t>，还承担了</a:t>
            </a:r>
            <a:r>
              <a:rPr lang="zh-CN" altLang="en-US" sz="1600" kern="0" dirty="0">
                <a:ln>
                  <a:noFill/>
                  <a:prstDash val="sysDot"/>
                </a:ln>
                <a:solidFill>
                  <a:srgbClr val="FFBC88"/>
                </a:solidFill>
                <a:latin typeface="+mn-ea"/>
                <a:cs typeface="+mn-ea"/>
                <a:sym typeface="+mn-ea"/>
              </a:rPr>
              <a:t>社会责任</a:t>
            </a:r>
            <a:r>
              <a:rPr lang="zh-CN" altLang="en-US" sz="1600" kern="0" dirty="0">
                <a:ln>
                  <a:noFill/>
                  <a:prstDash val="sysDot"/>
                </a:ln>
                <a:solidFill>
                  <a:srgbClr val="FFFFFF"/>
                </a:solidFill>
                <a:latin typeface="+mn-ea"/>
                <a:cs typeface="+mn-ea"/>
                <a:sym typeface="+mn-ea"/>
              </a:rPr>
              <a:t>，推动了整个供应链的</a:t>
            </a:r>
            <a:r>
              <a:rPr lang="zh-CN" altLang="en-US" sz="1600" kern="0" dirty="0">
                <a:ln>
                  <a:noFill/>
                  <a:prstDash val="sysDot"/>
                </a:ln>
                <a:solidFill>
                  <a:srgbClr val="FFBC88"/>
                </a:solidFill>
                <a:latin typeface="+mn-ea"/>
                <a:cs typeface="+mn-ea"/>
                <a:sym typeface="+mn-ea"/>
              </a:rPr>
              <a:t>绿色发展</a:t>
            </a:r>
            <a:r>
              <a:rPr lang="zh-CN" altLang="en-US" sz="1600" kern="0" dirty="0">
                <a:ln>
                  <a:noFill/>
                  <a:prstDash val="sysDot"/>
                </a:ln>
                <a:solidFill>
                  <a:srgbClr val="FFFFFF"/>
                </a:solidFill>
                <a:latin typeface="+mn-ea"/>
                <a:cs typeface="+mn-ea"/>
                <a:sym typeface="+mn-ea"/>
              </a:rPr>
              <a:t>，这就是采购原则和社会责任的完美结合。</a:t>
            </a:r>
            <a:endParaRPr lang="zh-CN" altLang="en-US" sz="1600" kern="0" dirty="0">
              <a:ln>
                <a:noFill/>
                <a:prstDash val="sysDot"/>
              </a:ln>
              <a:solidFill>
                <a:srgbClr val="FFFFFF"/>
              </a:solidFill>
              <a:latin typeface="+mn-ea"/>
              <a:cs typeface="+mn-ea"/>
              <a:sym typeface="+mn-ea"/>
            </a:endParaRPr>
          </a:p>
        </p:txBody>
      </p:sp>
    </p:spTree>
    <p:custDataLst>
      <p:tags r:id="rId10"/>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815530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采购管理的作用</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563369" y="2052955"/>
            <a:ext cx="5004345" cy="1597025"/>
          </a:xfrm>
          <a:prstGeom prst="rect">
            <a:avLst/>
          </a:prstGeom>
          <a:noFill/>
        </p:spPr>
        <p:txBody>
          <a:bodyPr wrap="square" lIns="0" tIns="0" rIns="0" bIns="0" rtlCol="0" anchor="ctr" anchorCtr="0">
            <a:noAutofit/>
          </a:bodyPr>
          <a:lstStyle/>
          <a:p>
            <a:pPr lvl="0" algn="l">
              <a:lnSpc>
                <a:spcPct val="130000"/>
              </a:lnSpc>
            </a:pPr>
            <a:r>
              <a:rPr sz="2200" dirty="0" err="1">
                <a:sym typeface="+mn-ea"/>
              </a:rPr>
              <a:t>企业采购不仅要追求经济效益，还需</a:t>
            </a:r>
            <a:r>
              <a:rPr sz="2200" b="1" dirty="0" err="1">
                <a:solidFill>
                  <a:srgbClr val="285CA9"/>
                </a:solidFill>
                <a:sym typeface="+mn-ea"/>
              </a:rPr>
              <a:t>承担社会责任</a:t>
            </a:r>
            <a:r>
              <a:rPr sz="2200" dirty="0" err="1">
                <a:sym typeface="+mn-ea"/>
              </a:rPr>
              <a:t>，如优先采购环保材料、支持中小企业、杜绝采购腐败</a:t>
            </a:r>
            <a:r>
              <a:rPr sz="2200" dirty="0">
                <a:sym typeface="+mn-ea"/>
              </a:rPr>
              <a:t>。</a:t>
            </a:r>
            <a:endParaRPr sz="2200" dirty="0">
              <a:sym typeface="+mn-ea"/>
            </a:endParaRPr>
          </a:p>
        </p:txBody>
      </p:sp>
      <p:sp>
        <p:nvSpPr>
          <p:cNvPr id="5" name="矩形 4"/>
          <p:cNvSpPr/>
          <p:nvPr/>
        </p:nvSpPr>
        <p:spPr>
          <a:xfrm>
            <a:off x="1563369" y="3929380"/>
            <a:ext cx="5004345" cy="1597025"/>
          </a:xfrm>
          <a:prstGeom prst="rect">
            <a:avLst/>
          </a:prstGeom>
          <a:noFill/>
        </p:spPr>
        <p:txBody>
          <a:bodyPr wrap="square" lIns="0" tIns="0" rIns="0" bIns="0" rtlCol="0" anchor="ctr" anchorCtr="0">
            <a:noAutofit/>
          </a:bodyPr>
          <a:lstStyle/>
          <a:p>
            <a:pPr lvl="0" algn="l">
              <a:lnSpc>
                <a:spcPct val="130000"/>
              </a:lnSpc>
            </a:pPr>
            <a:r>
              <a:rPr lang="zh-CN" altLang="en-US" sz="2200">
                <a:sym typeface="+mn-ea"/>
              </a:rPr>
              <a:t>采购人员作为执行者，要</a:t>
            </a:r>
            <a:r>
              <a:rPr lang="zh-CN" altLang="en-US" sz="2200" b="1">
                <a:solidFill>
                  <a:srgbClr val="285CA9"/>
                </a:solidFill>
                <a:sym typeface="+mn-ea"/>
              </a:rPr>
              <a:t>坚守诚信合规底线</a:t>
            </a:r>
            <a:r>
              <a:rPr lang="zh-CN" altLang="en-US" sz="2200">
                <a:sym typeface="+mn-ea"/>
              </a:rPr>
              <a:t>，不接受回扣、不为私利选不合格供应商，这既是职业操守，也是法律要求。</a:t>
            </a:r>
            <a:r>
              <a:rPr lang="en-US" altLang="zh-CN" sz="2200">
                <a:sym typeface="+mn-ea"/>
              </a:rPr>
              <a:t> </a:t>
            </a:r>
            <a:endParaRPr sz="2200">
              <a:sym typeface="+mn-ea"/>
            </a:endParaRPr>
          </a:p>
        </p:txBody>
      </p:sp>
      <p:pic>
        <p:nvPicPr>
          <p:cNvPr id="7" name="图片 6" descr="公司"/>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090" y="2501900"/>
            <a:ext cx="699770" cy="699770"/>
          </a:xfrm>
          <a:prstGeom prst="rect">
            <a:avLst/>
          </a:prstGeom>
        </p:spPr>
      </p:pic>
      <p:pic>
        <p:nvPicPr>
          <p:cNvPr id="10" name="图片 9" descr="女白领"/>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675" y="4368800"/>
            <a:ext cx="718185" cy="718185"/>
          </a:xfrm>
          <a:prstGeom prst="rect">
            <a:avLst/>
          </a:prstGeom>
        </p:spPr>
      </p:pic>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77811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采购的主体和客体</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9" name="矩形 48"/>
          <p:cNvSpPr/>
          <p:nvPr>
            <p:custDataLst>
              <p:tags r:id="rId3"/>
            </p:custDataLst>
          </p:nvPr>
        </p:nvSpPr>
        <p:spPr>
          <a:xfrm>
            <a:off x="903605" y="4758690"/>
            <a:ext cx="2973070" cy="577850"/>
          </a:xfrm>
          <a:prstGeom prst="rect">
            <a:avLst/>
          </a:prstGeom>
          <a:noFill/>
        </p:spPr>
        <p:txBody>
          <a:bodyPr wrap="square" lIns="0" tIns="0" rIns="0" bIns="0" rtlCol="0" anchor="ctr" anchorCtr="0">
            <a:noAutofit/>
          </a:bodyPr>
          <a:lstStyle/>
          <a:p>
            <a:pPr algn="ctr">
              <a:spcBef>
                <a:spcPct val="0"/>
              </a:spcBef>
              <a:spcAft>
                <a:spcPct val="0"/>
              </a:spcAft>
            </a:pPr>
            <a:r>
              <a:rPr lang="zh-CN" altLang="en-US" sz="2400">
                <a:solidFill>
                  <a:schemeClr val="accent1"/>
                </a:solidFill>
                <a:latin typeface="+mn-ea"/>
                <a:cs typeface="+mn-ea"/>
              </a:rPr>
              <a:t>有形商品采购</a:t>
            </a:r>
            <a:endParaRPr lang="zh-CN" altLang="en-US" sz="2400">
              <a:solidFill>
                <a:schemeClr val="accent1"/>
              </a:solidFill>
              <a:latin typeface="+mn-ea"/>
              <a:cs typeface="+mn-ea"/>
            </a:endParaRPr>
          </a:p>
        </p:txBody>
      </p:sp>
      <p:sp>
        <p:nvSpPr>
          <p:cNvPr id="51" name="矩形 50"/>
          <p:cNvSpPr/>
          <p:nvPr>
            <p:custDataLst>
              <p:tags r:id="rId4"/>
            </p:custDataLst>
          </p:nvPr>
        </p:nvSpPr>
        <p:spPr>
          <a:xfrm>
            <a:off x="3693160" y="4758690"/>
            <a:ext cx="2973070" cy="577850"/>
          </a:xfrm>
          <a:prstGeom prst="rect">
            <a:avLst/>
          </a:prstGeom>
          <a:noFill/>
        </p:spPr>
        <p:txBody>
          <a:bodyPr wrap="square" lIns="0" tIns="0" rIns="0" bIns="0" rtlCol="0" anchor="ctr" anchorCtr="0">
            <a:noAutofit/>
          </a:bodyPr>
          <a:lstStyle/>
          <a:p>
            <a:pPr algn="ctr">
              <a:spcBef>
                <a:spcPct val="0"/>
              </a:spcBef>
              <a:spcAft>
                <a:spcPct val="0"/>
              </a:spcAft>
            </a:pPr>
            <a:r>
              <a:rPr lang="zh-CN" altLang="en-US" sz="2400" dirty="0">
                <a:solidFill>
                  <a:schemeClr val="accent2"/>
                </a:solidFill>
                <a:latin typeface="+mn-ea"/>
                <a:cs typeface="+mn-ea"/>
              </a:rPr>
              <a:t>无形服务采购</a:t>
            </a:r>
            <a:endParaRPr lang="zh-CN" altLang="en-US" sz="2400" dirty="0">
              <a:solidFill>
                <a:schemeClr val="accent2"/>
              </a:solidFill>
              <a:latin typeface="+mn-ea"/>
              <a:cs typeface="+mn-ea"/>
            </a:endParaRPr>
          </a:p>
        </p:txBody>
      </p:sp>
      <p:sp>
        <p:nvSpPr>
          <p:cNvPr id="53" name="矩形 52"/>
          <p:cNvSpPr/>
          <p:nvPr>
            <p:custDataLst>
              <p:tags r:id="rId5"/>
            </p:custDataLst>
          </p:nvPr>
        </p:nvSpPr>
        <p:spPr>
          <a:xfrm>
            <a:off x="6522085" y="4758690"/>
            <a:ext cx="2973070" cy="577850"/>
          </a:xfrm>
          <a:prstGeom prst="rect">
            <a:avLst/>
          </a:prstGeom>
          <a:noFill/>
        </p:spPr>
        <p:txBody>
          <a:bodyPr wrap="square" lIns="0" tIns="0" rIns="0" bIns="0" rtlCol="0" anchor="ctr" anchorCtr="0">
            <a:noAutofit/>
          </a:bodyPr>
          <a:lstStyle/>
          <a:p>
            <a:pPr algn="ctr">
              <a:spcBef>
                <a:spcPct val="0"/>
              </a:spcBef>
              <a:spcAft>
                <a:spcPct val="0"/>
              </a:spcAft>
            </a:pPr>
            <a:r>
              <a:rPr lang="zh-CN" altLang="en-US" sz="2400">
                <a:solidFill>
                  <a:schemeClr val="accent1"/>
                </a:solidFill>
                <a:latin typeface="+mn-ea"/>
                <a:cs typeface="+mn-ea"/>
              </a:rPr>
              <a:t>项目采购</a:t>
            </a:r>
            <a:endParaRPr lang="zh-CN" altLang="en-US" sz="2400">
              <a:solidFill>
                <a:schemeClr val="accent1"/>
              </a:solidFill>
              <a:latin typeface="+mn-ea"/>
              <a:cs typeface="+mn-ea"/>
            </a:endParaRPr>
          </a:p>
        </p:txBody>
      </p:sp>
      <p:pic>
        <p:nvPicPr>
          <p:cNvPr id="55" name="图片 54" descr="car engine"/>
          <p:cNvPicPr>
            <a:picLocks noChangeAspect="1"/>
          </p:cNvPicPr>
          <p:nvPr>
            <p:custDataLst>
              <p:tags r:id="rId6"/>
            </p:custDataLst>
          </p:nvPr>
        </p:nvPicPr>
        <p:blipFill>
          <a:blip r:embed="rId7"/>
          <a:srcRect l="7630" r="7630"/>
          <a:stretch>
            <a:fillRect/>
          </a:stretch>
        </p:blipFill>
        <p:spPr>
          <a:xfrm>
            <a:off x="1280160" y="2291715"/>
            <a:ext cx="2185035" cy="2226310"/>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1"/>
          </a:solidFill>
          <a:ln w="6350">
            <a:solidFill>
              <a:schemeClr val="accent1"/>
            </a:solidFill>
          </a:ln>
        </p:spPr>
      </p:pic>
      <p:sp>
        <p:nvSpPr>
          <p:cNvPr id="56" name="任意多边形 55"/>
          <p:cNvSpPr/>
          <p:nvPr>
            <p:custDataLst>
              <p:tags r:id="rId8"/>
            </p:custDataLst>
          </p:nvPr>
        </p:nvSpPr>
        <p:spPr>
          <a:xfrm rot="16200000">
            <a:off x="3103245" y="4057015"/>
            <a:ext cx="924560"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alpha val="100000"/>
                </a:schemeClr>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7" name="任意多边形 56"/>
          <p:cNvSpPr/>
          <p:nvPr>
            <p:custDataLst>
              <p:tags r:id="rId9"/>
            </p:custDataLst>
          </p:nvPr>
        </p:nvSpPr>
        <p:spPr>
          <a:xfrm rot="16200000">
            <a:off x="808990" y="2652395"/>
            <a:ext cx="798195"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1">
                  <a:alpha val="0"/>
                </a:schemeClr>
              </a:gs>
              <a:gs pos="100000">
                <a:schemeClr val="accent1">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8" name="任意多边形: 形状 184"/>
          <p:cNvSpPr/>
          <p:nvPr>
            <p:custDataLst>
              <p:tags r:id="rId10"/>
            </p:custDataLst>
          </p:nvPr>
        </p:nvSpPr>
        <p:spPr>
          <a:xfrm flipH="1">
            <a:off x="1273810" y="2244725"/>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60" name="任意多边形: 形状 184"/>
          <p:cNvSpPr/>
          <p:nvPr>
            <p:custDataLst>
              <p:tags r:id="rId11"/>
            </p:custDataLst>
          </p:nvPr>
        </p:nvSpPr>
        <p:spPr>
          <a:xfrm flipH="1" flipV="1">
            <a:off x="2977515" y="4522470"/>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lt1"/>
              </a:solidFill>
            </a:endParaRPr>
          </a:p>
        </p:txBody>
      </p:sp>
      <p:sp>
        <p:nvSpPr>
          <p:cNvPr id="59" name="任意多边形 58"/>
          <p:cNvSpPr/>
          <p:nvPr>
            <p:custDataLst>
              <p:tags r:id="rId12"/>
            </p:custDataLst>
          </p:nvPr>
        </p:nvSpPr>
        <p:spPr>
          <a:xfrm>
            <a:off x="3300730" y="2273935"/>
            <a:ext cx="244475" cy="802640"/>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61" name="任意多边形 60"/>
          <p:cNvSpPr/>
          <p:nvPr>
            <p:custDataLst>
              <p:tags r:id="rId13"/>
            </p:custDataLst>
          </p:nvPr>
        </p:nvSpPr>
        <p:spPr>
          <a:xfrm>
            <a:off x="1211580" y="3244850"/>
            <a:ext cx="242570" cy="1320800"/>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pic>
        <p:nvPicPr>
          <p:cNvPr id="62" name="图片 61" descr="集装箱搬运工叉车在码头装车，以一堆堆五颜六色的集装箱箱为背景，复制空间，货运货运进出口物流运输行业概念"/>
          <p:cNvPicPr>
            <a:picLocks noChangeAspect="1"/>
          </p:cNvPicPr>
          <p:nvPr>
            <p:custDataLst>
              <p:tags r:id="rId14"/>
            </p:custDataLst>
          </p:nvPr>
        </p:nvPicPr>
        <p:blipFill>
          <a:blip r:embed="rId15"/>
          <a:srcRect l="26911" r="26911"/>
          <a:stretch>
            <a:fillRect/>
          </a:stretch>
        </p:blipFill>
        <p:spPr>
          <a:xfrm>
            <a:off x="4069715" y="2291715"/>
            <a:ext cx="2185035" cy="2226310"/>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2"/>
          </a:solidFill>
          <a:ln w="6350">
            <a:solidFill>
              <a:schemeClr val="accent2"/>
            </a:solidFill>
          </a:ln>
        </p:spPr>
      </p:pic>
      <p:sp>
        <p:nvSpPr>
          <p:cNvPr id="63" name="任意多边形 62"/>
          <p:cNvSpPr/>
          <p:nvPr>
            <p:custDataLst>
              <p:tags r:id="rId16"/>
            </p:custDataLst>
          </p:nvPr>
        </p:nvSpPr>
        <p:spPr>
          <a:xfrm rot="16200000">
            <a:off x="5892800" y="4057015"/>
            <a:ext cx="924560"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2">
                  <a:alpha val="100000"/>
                </a:schemeClr>
              </a:gs>
              <a:gs pos="100000">
                <a:schemeClr val="accent2">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64" name="任意多边形 63"/>
          <p:cNvSpPr/>
          <p:nvPr>
            <p:custDataLst>
              <p:tags r:id="rId17"/>
            </p:custDataLst>
          </p:nvPr>
        </p:nvSpPr>
        <p:spPr>
          <a:xfrm rot="16200000">
            <a:off x="3598545" y="2652395"/>
            <a:ext cx="798195"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2">
                  <a:alpha val="0"/>
                </a:schemeClr>
              </a:gs>
              <a:gs pos="100000">
                <a:schemeClr val="accent2">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65" name="任意多边形: 形状 184"/>
          <p:cNvSpPr/>
          <p:nvPr>
            <p:custDataLst>
              <p:tags r:id="rId18"/>
            </p:custDataLst>
          </p:nvPr>
        </p:nvSpPr>
        <p:spPr>
          <a:xfrm flipH="1">
            <a:off x="4063365" y="2244725"/>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66" name="任意多边形: 形状 184"/>
          <p:cNvSpPr/>
          <p:nvPr>
            <p:custDataLst>
              <p:tags r:id="rId19"/>
            </p:custDataLst>
          </p:nvPr>
        </p:nvSpPr>
        <p:spPr>
          <a:xfrm flipH="1" flipV="1">
            <a:off x="5767070" y="4522470"/>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lt1"/>
              </a:solidFill>
            </a:endParaRPr>
          </a:p>
        </p:txBody>
      </p:sp>
      <p:sp>
        <p:nvSpPr>
          <p:cNvPr id="67" name="任意多边形 66"/>
          <p:cNvSpPr/>
          <p:nvPr>
            <p:custDataLst>
              <p:tags r:id="rId20"/>
            </p:custDataLst>
          </p:nvPr>
        </p:nvSpPr>
        <p:spPr>
          <a:xfrm>
            <a:off x="6090285" y="2273935"/>
            <a:ext cx="244475" cy="802640"/>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69" name="任意多边形 68"/>
          <p:cNvSpPr/>
          <p:nvPr>
            <p:custDataLst>
              <p:tags r:id="rId21"/>
            </p:custDataLst>
          </p:nvPr>
        </p:nvSpPr>
        <p:spPr>
          <a:xfrm>
            <a:off x="4001135" y="3244850"/>
            <a:ext cx="242570" cy="1320800"/>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pic>
        <p:nvPicPr>
          <p:cNvPr id="70" name="图片 69" descr="在建设中"/>
          <p:cNvPicPr>
            <a:picLocks noChangeAspect="1"/>
          </p:cNvPicPr>
          <p:nvPr>
            <p:custDataLst>
              <p:tags r:id="rId22"/>
            </p:custDataLst>
          </p:nvPr>
        </p:nvPicPr>
        <p:blipFill>
          <a:blip r:embed="rId23"/>
          <a:srcRect t="15998" b="15998"/>
          <a:stretch>
            <a:fillRect/>
          </a:stretch>
        </p:blipFill>
        <p:spPr>
          <a:xfrm>
            <a:off x="6898005" y="2291715"/>
            <a:ext cx="2185035" cy="2226310"/>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1"/>
          </a:solidFill>
          <a:ln w="6350">
            <a:solidFill>
              <a:schemeClr val="accent1"/>
            </a:solidFill>
          </a:ln>
        </p:spPr>
      </p:pic>
      <p:sp>
        <p:nvSpPr>
          <p:cNvPr id="72" name="任意多边形 71"/>
          <p:cNvSpPr/>
          <p:nvPr>
            <p:custDataLst>
              <p:tags r:id="rId24"/>
            </p:custDataLst>
          </p:nvPr>
        </p:nvSpPr>
        <p:spPr>
          <a:xfrm rot="16200000">
            <a:off x="8720455" y="4057015"/>
            <a:ext cx="924560"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alpha val="100000"/>
                </a:schemeClr>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73" name="任意多边形 72"/>
          <p:cNvSpPr/>
          <p:nvPr>
            <p:custDataLst>
              <p:tags r:id="rId25"/>
            </p:custDataLst>
          </p:nvPr>
        </p:nvSpPr>
        <p:spPr>
          <a:xfrm rot="16200000">
            <a:off x="6426835" y="2652395"/>
            <a:ext cx="798195"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1">
                  <a:alpha val="0"/>
                </a:schemeClr>
              </a:gs>
              <a:gs pos="100000">
                <a:schemeClr val="accent1">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74" name="任意多边形: 形状 184"/>
          <p:cNvSpPr/>
          <p:nvPr>
            <p:custDataLst>
              <p:tags r:id="rId26"/>
            </p:custDataLst>
          </p:nvPr>
        </p:nvSpPr>
        <p:spPr>
          <a:xfrm flipH="1">
            <a:off x="6891655" y="2244725"/>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75" name="任意多边形: 形状 184"/>
          <p:cNvSpPr/>
          <p:nvPr>
            <p:custDataLst>
              <p:tags r:id="rId27"/>
            </p:custDataLst>
          </p:nvPr>
        </p:nvSpPr>
        <p:spPr>
          <a:xfrm flipH="1" flipV="1">
            <a:off x="8595360" y="4522470"/>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lt1"/>
              </a:solidFill>
            </a:endParaRPr>
          </a:p>
        </p:txBody>
      </p:sp>
      <p:sp>
        <p:nvSpPr>
          <p:cNvPr id="76" name="任意多边形 75"/>
          <p:cNvSpPr/>
          <p:nvPr>
            <p:custDataLst>
              <p:tags r:id="rId28"/>
            </p:custDataLst>
          </p:nvPr>
        </p:nvSpPr>
        <p:spPr>
          <a:xfrm>
            <a:off x="8917940" y="2273935"/>
            <a:ext cx="244475" cy="802640"/>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77" name="任意多边形 76"/>
          <p:cNvSpPr/>
          <p:nvPr>
            <p:custDataLst>
              <p:tags r:id="rId29"/>
            </p:custDataLst>
          </p:nvPr>
        </p:nvSpPr>
        <p:spPr>
          <a:xfrm>
            <a:off x="6829425" y="3244850"/>
            <a:ext cx="242570" cy="1320800"/>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cxnSp>
        <p:nvCxnSpPr>
          <p:cNvPr id="78" name="直接连接符 77"/>
          <p:cNvCxnSpPr/>
          <p:nvPr>
            <p:custDataLst>
              <p:tags r:id="rId30"/>
            </p:custDataLst>
          </p:nvPr>
        </p:nvCxnSpPr>
        <p:spPr>
          <a:xfrm>
            <a:off x="1028700" y="5359400"/>
            <a:ext cx="2714625" cy="0"/>
          </a:xfrm>
          <a:prstGeom prst="line">
            <a:avLst/>
          </a:prstGeom>
          <a:ln w="12700">
            <a:gradFill>
              <a:gsLst>
                <a:gs pos="0">
                  <a:schemeClr val="accent1">
                    <a:alpha val="70000"/>
                  </a:schemeClr>
                </a:gs>
                <a:gs pos="91000">
                  <a:schemeClr val="accent1">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cxnSp>
        <p:nvCxnSpPr>
          <p:cNvPr id="79" name="直接连接符 78"/>
          <p:cNvCxnSpPr/>
          <p:nvPr>
            <p:custDataLst>
              <p:tags r:id="rId31"/>
            </p:custDataLst>
          </p:nvPr>
        </p:nvCxnSpPr>
        <p:spPr>
          <a:xfrm>
            <a:off x="3818255" y="5359400"/>
            <a:ext cx="2714625" cy="0"/>
          </a:xfrm>
          <a:prstGeom prst="line">
            <a:avLst/>
          </a:prstGeom>
          <a:ln w="12700">
            <a:gradFill>
              <a:gsLst>
                <a:gs pos="0">
                  <a:schemeClr val="accent2">
                    <a:alpha val="70000"/>
                  </a:schemeClr>
                </a:gs>
                <a:gs pos="91000">
                  <a:schemeClr val="accent2">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cxnSp>
        <p:nvCxnSpPr>
          <p:cNvPr id="80" name="直接连接符 79"/>
          <p:cNvCxnSpPr/>
          <p:nvPr>
            <p:custDataLst>
              <p:tags r:id="rId32"/>
            </p:custDataLst>
          </p:nvPr>
        </p:nvCxnSpPr>
        <p:spPr>
          <a:xfrm>
            <a:off x="6647180" y="5359400"/>
            <a:ext cx="2714625" cy="0"/>
          </a:xfrm>
          <a:prstGeom prst="line">
            <a:avLst/>
          </a:prstGeom>
          <a:ln w="12700">
            <a:gradFill>
              <a:gsLst>
                <a:gs pos="0">
                  <a:schemeClr val="accent1">
                    <a:alpha val="70000"/>
                  </a:schemeClr>
                </a:gs>
                <a:gs pos="91000">
                  <a:schemeClr val="accent1">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277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集中采购的优缺点</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矩形 4"/>
          <p:cNvSpPr/>
          <p:nvPr/>
        </p:nvSpPr>
        <p:spPr>
          <a:xfrm>
            <a:off x="6621145" y="2251710"/>
            <a:ext cx="4762500" cy="1910080"/>
          </a:xfrm>
          <a:prstGeom prst="rect">
            <a:avLst/>
          </a:prstGeom>
          <a:noFill/>
        </p:spPr>
        <p:txBody>
          <a:bodyPr wrap="square" lIns="0" tIns="0" rIns="0" bIns="0" rtlCol="0" anchor="t" anchorCtr="0">
            <a:noAutofit/>
          </a:bodyPr>
          <a:lstStyle/>
          <a:p>
            <a:pPr lvl="0" indent="609600" algn="just">
              <a:lnSpc>
                <a:spcPct val="150000"/>
              </a:lnSpc>
              <a:buClrTx/>
              <a:buSzTx/>
              <a:buFontTx/>
              <a:extLst>
                <a:ext uri="{35155182-B16C-46BC-9424-99874614C6A1}">
                  <wpsdc:indentchars xmlns:wpsdc="http://www.wps.cn/officeDocument/2017/drawingmlCustomData" val="200" checksum="4158780845"/>
                </a:ext>
              </a:extLst>
            </a:pPr>
            <a:r>
              <a:rPr lang="zh-CN" altLang="en-US" sz="2400" dirty="0">
                <a:solidFill>
                  <a:schemeClr val="tx1"/>
                </a:solidFill>
                <a:latin typeface="+mn-ea"/>
                <a:cs typeface="+mn-ea"/>
                <a:sym typeface="+mn-ea"/>
              </a:rPr>
              <a:t>企业集团下有生产电视、冰箱、电脑等不同产品的子公司，因所需物料通用性低，</a:t>
            </a:r>
            <a:r>
              <a:rPr lang="zh-CN" altLang="en-US" sz="2400" dirty="0">
                <a:solidFill>
                  <a:srgbClr val="285CA9"/>
                </a:solidFill>
                <a:latin typeface="+mn-ea"/>
                <a:cs typeface="+mn-ea"/>
                <a:sym typeface="+mn-ea"/>
              </a:rPr>
              <a:t>不太适合完全采用集中采购。</a:t>
            </a:r>
            <a:r>
              <a:rPr lang="en-US" altLang="zh-CN" sz="2400" dirty="0">
                <a:solidFill>
                  <a:srgbClr val="285CA9"/>
                </a:solidFill>
                <a:latin typeface="+mn-ea"/>
                <a:cs typeface="+mn-ea"/>
                <a:sym typeface="+mn-ea"/>
              </a:rPr>
              <a:t> </a:t>
            </a:r>
            <a:endParaRPr lang="en-US" altLang="zh-CN" sz="2400" dirty="0">
              <a:solidFill>
                <a:srgbClr val="285CA9"/>
              </a:solidFill>
              <a:latin typeface="+mn-ea"/>
              <a:cs typeface="+mn-ea"/>
              <a:sym typeface="+mn-ea"/>
            </a:endParaRPr>
          </a:p>
        </p:txBody>
      </p:sp>
      <p:pic>
        <p:nvPicPr>
          <p:cNvPr id="10" name="图片 9"/>
          <p:cNvPicPr/>
          <p:nvPr/>
        </p:nvPicPr>
        <p:blipFill>
          <a:blip r:embed="rId3"/>
          <a:stretch>
            <a:fillRect/>
          </a:stretch>
        </p:blipFill>
        <p:spPr>
          <a:xfrm>
            <a:off x="1280160" y="1851660"/>
            <a:ext cx="4812030" cy="3127375"/>
          </a:xfrm>
          <a:prstGeom prst="rect">
            <a:avLst/>
          </a:prstGeom>
        </p:spPr>
      </p:pic>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53618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分散采购定义</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useBgFill="1">
        <p:nvSpPr>
          <p:cNvPr id="4" name="圆角矩形 3"/>
          <p:cNvSpPr/>
          <p:nvPr/>
        </p:nvSpPr>
        <p:spPr>
          <a:xfrm>
            <a:off x="4312285" y="2463165"/>
            <a:ext cx="4808220" cy="2512060"/>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矩形 9"/>
          <p:cNvSpPr/>
          <p:nvPr/>
        </p:nvSpPr>
        <p:spPr>
          <a:xfrm>
            <a:off x="4727575" y="2651760"/>
            <a:ext cx="4118610" cy="2249170"/>
          </a:xfrm>
          <a:prstGeom prst="rect">
            <a:avLst/>
          </a:prstGeom>
          <a:noFill/>
        </p:spPr>
        <p:txBody>
          <a:bodyPr wrap="square" lIns="0" tIns="0" rIns="0" bIns="0" rtlCol="0" anchor="t" anchorCtr="0">
            <a:noAutofit/>
          </a:bodyPr>
          <a:lstStyle/>
          <a:p>
            <a:pPr lvl="0" indent="610870" algn="just" fontAlgn="auto">
              <a:lnSpc>
                <a:spcPct val="150000"/>
              </a:lnSpc>
              <a:buClrTx/>
              <a:buSzTx/>
              <a:buFontTx/>
            </a:pPr>
            <a:r>
              <a:rPr lang="zh-CN" altLang="en-US" sz="2200" dirty="0">
                <a:ln>
                  <a:noFill/>
                  <a:prstDash val="sysDot"/>
                </a:ln>
                <a:solidFill>
                  <a:srgbClr val="285CA9"/>
                </a:solidFill>
                <a:latin typeface="+mn-ea"/>
                <a:cs typeface="+mn-ea"/>
                <a:sym typeface="+mn-ea"/>
              </a:rPr>
              <a:t>分散采购</a:t>
            </a:r>
            <a:r>
              <a:rPr lang="zh-CN" altLang="en-US" sz="2200" dirty="0">
                <a:ln>
                  <a:noFill/>
                  <a:prstDash val="sysDot"/>
                </a:ln>
                <a:solidFill>
                  <a:schemeClr val="tx1">
                    <a:lumMod val="85000"/>
                    <a:lumOff val="15000"/>
                  </a:schemeClr>
                </a:solidFill>
                <a:latin typeface="+mn-ea"/>
                <a:cs typeface="+mn-ea"/>
                <a:sym typeface="+mn-ea"/>
              </a:rPr>
              <a:t>是指采购活动由各需求单位分散进行。也就是说，每个事业部或者每个部门根据自身的需求，自己负责采购事宜。</a:t>
            </a:r>
            <a:endParaRPr lang="zh-CN" altLang="en-US" sz="2200" dirty="0">
              <a:ln>
                <a:noFill/>
                <a:prstDash val="sysDot"/>
              </a:ln>
              <a:solidFill>
                <a:schemeClr val="tx1">
                  <a:lumMod val="85000"/>
                  <a:lumOff val="15000"/>
                </a:schemeClr>
              </a:solidFill>
              <a:latin typeface="+mn-ea"/>
              <a:cs typeface="+mn-ea"/>
              <a:sym typeface="+mn-ea"/>
            </a:endParaRPr>
          </a:p>
        </p:txBody>
      </p:sp>
      <p:pic>
        <p:nvPicPr>
          <p:cNvPr id="44" name="图片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15" y="2259965"/>
            <a:ext cx="3150870" cy="3032760"/>
          </a:xfrm>
          <a:prstGeom prst="rect">
            <a:avLst/>
          </a:prstGeom>
          <a:ln>
            <a:solidFill>
              <a:srgbClr val="285CA9"/>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amp;pky230_sjzg_VCG41N843846232&amp;"/>
          <p:cNvPicPr>
            <a:picLocks noChangeAspect="1"/>
          </p:cNvPicPr>
          <p:nvPr/>
        </p:nvPicPr>
        <p:blipFill>
          <a:blip r:embed="rId1"/>
          <a:srcRect t="12845" b="25633"/>
          <a:stretch>
            <a:fillRect/>
          </a:stretch>
        </p:blipFill>
        <p:spPr>
          <a:xfrm>
            <a:off x="1160780" y="3763010"/>
            <a:ext cx="4931410" cy="2022475"/>
          </a:xfrm>
          <a:prstGeom prst="rect">
            <a:avLst/>
          </a:prstGeom>
          <a:effectLst>
            <a:reflection blurRad="6350" stA="52000" endA="300" endPos="35000" dir="5400000" sy="-100000" algn="bl" rotWithShape="0"/>
          </a:effectLst>
        </p:spPr>
      </p:pic>
      <p:sp>
        <p:nvSpPr>
          <p:cNvPr id="2" name="文本框 1"/>
          <p:cNvSpPr txBox="1"/>
          <p:nvPr/>
        </p:nvSpPr>
        <p:spPr>
          <a:xfrm>
            <a:off x="1583690" y="657225"/>
            <a:ext cx="49847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分散采购的优缺点</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415" y="777240"/>
            <a:ext cx="362585" cy="362585"/>
          </a:xfrm>
          <a:prstGeom prst="rect">
            <a:avLst/>
          </a:prstGeom>
        </p:spPr>
      </p:pic>
      <p:sp>
        <p:nvSpPr>
          <p:cNvPr id="4" name="矩形 3"/>
          <p:cNvSpPr/>
          <p:nvPr/>
        </p:nvSpPr>
        <p:spPr>
          <a:xfrm>
            <a:off x="1161415" y="2035810"/>
            <a:ext cx="5004435" cy="1597025"/>
          </a:xfrm>
          <a:prstGeom prst="rect">
            <a:avLst/>
          </a:prstGeom>
          <a:noFill/>
        </p:spPr>
        <p:txBody>
          <a:bodyPr wrap="square" lIns="0" tIns="0" rIns="0" bIns="0" rtlCol="0" anchor="ctr" anchorCtr="0">
            <a:noAutofit/>
          </a:bodyPr>
          <a:lstStyle/>
          <a:p>
            <a:pPr lvl="0" algn="l">
              <a:lnSpc>
                <a:spcPct val="130000"/>
              </a:lnSpc>
            </a:pPr>
            <a:r>
              <a:rPr lang="zh-CN" altLang="en-US" sz="2200" dirty="0">
                <a:sym typeface="+mn-ea"/>
              </a:rPr>
              <a:t>某国有企业曾放权让利，各分厂自行采购，出现采购价格不一、物料质量参差不齐等问题。</a:t>
            </a:r>
            <a:r>
              <a:rPr lang="en-US" altLang="zh-CN" sz="2200" dirty="0">
                <a:sym typeface="+mn-ea"/>
              </a:rPr>
              <a:t> </a:t>
            </a:r>
            <a:endParaRPr lang="en-US" altLang="zh-CN" sz="2200" dirty="0">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圆角矩形 11"/>
          <p:cNvSpPr/>
          <p:nvPr/>
        </p:nvSpPr>
        <p:spPr>
          <a:xfrm>
            <a:off x="803275" y="2284095"/>
            <a:ext cx="5438775" cy="3053715"/>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文本框 1"/>
          <p:cNvSpPr txBox="1"/>
          <p:nvPr/>
        </p:nvSpPr>
        <p:spPr>
          <a:xfrm>
            <a:off x="1583690" y="657225"/>
            <a:ext cx="657161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集中采购</a:t>
            </a:r>
            <a:r>
              <a:rPr lang="zh-CN" altLang="en-US" sz="2800" dirty="0">
                <a:solidFill>
                  <a:srgbClr val="285CA9"/>
                </a:solidFill>
                <a:latin typeface="+mj-ea"/>
                <a:ea typeface="+mj-ea"/>
                <a:sym typeface="Arial" panose="020B0604020202090204" pitchFamily="34" charset="0"/>
              </a:rPr>
              <a:t>定义</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103630" y="2515870"/>
            <a:ext cx="4725035" cy="2573655"/>
          </a:xfrm>
          <a:prstGeom prst="rect">
            <a:avLst/>
          </a:prstGeom>
          <a:noFill/>
        </p:spPr>
        <p:txBody>
          <a:bodyPr wrap="square" lIns="0" tIns="0" rIns="0" bIns="0" rtlCol="0" anchor="t" anchorCtr="0">
            <a:noAutofit/>
          </a:bodyPr>
          <a:lstStyle/>
          <a:p>
            <a:pPr lvl="0" indent="27940" algn="just" fontAlgn="auto">
              <a:lnSpc>
                <a:spcPct val="150000"/>
              </a:lnSpc>
              <a:buClrTx/>
              <a:buSzTx/>
              <a:buFontTx/>
            </a:pPr>
            <a:r>
              <a:rPr lang="en-US" altLang="zh-CN" sz="2200" dirty="0">
                <a:ln>
                  <a:noFill/>
                  <a:prstDash val="sysDot"/>
                </a:ln>
                <a:solidFill>
                  <a:srgbClr val="285CA9"/>
                </a:solidFill>
                <a:latin typeface="+mn-ea"/>
                <a:cs typeface="+mn-ea"/>
                <a:sym typeface="+mn-ea"/>
              </a:rPr>
              <a:t>      </a:t>
            </a:r>
            <a:r>
              <a:rPr lang="zh-CN" altLang="en-US" sz="2200" dirty="0">
                <a:ln>
                  <a:noFill/>
                  <a:prstDash val="sysDot"/>
                </a:ln>
                <a:solidFill>
                  <a:srgbClr val="285CA9"/>
                </a:solidFill>
                <a:latin typeface="+mn-ea"/>
                <a:cs typeface="+mn-ea"/>
                <a:sym typeface="+mn-ea"/>
              </a:rPr>
              <a:t>集中采购</a:t>
            </a:r>
            <a:r>
              <a:rPr lang="zh-CN" altLang="en-US" sz="2200" dirty="0">
                <a:ln>
                  <a:noFill/>
                  <a:prstDash val="sysDot"/>
                </a:ln>
                <a:solidFill>
                  <a:schemeClr val="tx1">
                    <a:lumMod val="85000"/>
                    <a:lumOff val="15000"/>
                  </a:schemeClr>
                </a:solidFill>
                <a:latin typeface="+mn-ea"/>
                <a:cs typeface="+mn-ea"/>
                <a:sym typeface="+mn-ea"/>
              </a:rPr>
              <a:t>是指企业或企业集团的采购活动由</a:t>
            </a:r>
            <a:r>
              <a:rPr lang="zh-CN" altLang="en-US" sz="2200" dirty="0">
                <a:ln>
                  <a:noFill/>
                  <a:prstDash val="sysDot"/>
                </a:ln>
                <a:solidFill>
                  <a:srgbClr val="285CA9"/>
                </a:solidFill>
                <a:latin typeface="+mn-ea"/>
                <a:cs typeface="+mn-ea"/>
                <a:sym typeface="+mn-ea"/>
              </a:rPr>
              <a:t>专门的采购部门</a:t>
            </a:r>
            <a:r>
              <a:rPr lang="zh-CN" altLang="en-US" sz="2200" dirty="0">
                <a:ln>
                  <a:noFill/>
                  <a:prstDash val="sysDot"/>
                </a:ln>
                <a:solidFill>
                  <a:schemeClr val="tx1">
                    <a:lumMod val="85000"/>
                    <a:lumOff val="15000"/>
                  </a:schemeClr>
                </a:solidFill>
                <a:latin typeface="+mn-ea"/>
                <a:cs typeface="+mn-ea"/>
                <a:sym typeface="+mn-ea"/>
              </a:rPr>
              <a:t>集中进行。</a:t>
            </a:r>
            <a:endParaRPr lang="zh-CN" altLang="en-US" sz="2200" dirty="0">
              <a:ln>
                <a:noFill/>
                <a:prstDash val="sysDot"/>
              </a:ln>
              <a:solidFill>
                <a:schemeClr val="tx1">
                  <a:lumMod val="85000"/>
                  <a:lumOff val="15000"/>
                </a:schemeClr>
              </a:solidFill>
              <a:latin typeface="+mn-ea"/>
              <a:cs typeface="+mn-ea"/>
              <a:sym typeface="+mn-ea"/>
            </a:endParaRPr>
          </a:p>
          <a:p>
            <a:pPr lvl="0" indent="0" algn="just" fontAlgn="auto">
              <a:lnSpc>
                <a:spcPct val="150000"/>
              </a:lnSpc>
              <a:buClrTx/>
              <a:buSzTx/>
              <a:buFontTx/>
            </a:pPr>
            <a:r>
              <a:rPr lang="en-US" altLang="zh-CN" sz="2200" dirty="0">
                <a:ln>
                  <a:noFill/>
                  <a:prstDash val="sysDot"/>
                </a:ln>
                <a:solidFill>
                  <a:schemeClr val="tx1">
                    <a:lumMod val="85000"/>
                    <a:lumOff val="15000"/>
                  </a:schemeClr>
                </a:solidFill>
                <a:latin typeface="+mn-ea"/>
                <a:cs typeface="+mn-ea"/>
                <a:sym typeface="+mn-ea"/>
              </a:rPr>
              <a:t>      </a:t>
            </a:r>
            <a:r>
              <a:rPr lang="zh-CN" altLang="en-US" sz="2200" dirty="0">
                <a:ln>
                  <a:noFill/>
                  <a:prstDash val="sysDot"/>
                </a:ln>
                <a:solidFill>
                  <a:schemeClr val="tx1">
                    <a:lumMod val="85000"/>
                    <a:lumOff val="15000"/>
                  </a:schemeClr>
                </a:solidFill>
                <a:latin typeface="+mn-ea"/>
                <a:cs typeface="+mn-ea"/>
                <a:sym typeface="+mn-ea"/>
              </a:rPr>
              <a:t>日常生活中的团购，通过整合需求形成规模优势，从而获得更好的价格和服务。</a:t>
            </a:r>
            <a:endParaRPr lang="zh-CN" altLang="en-US" sz="2200" dirty="0">
              <a:ln>
                <a:noFill/>
                <a:prstDash val="sysDot"/>
              </a:ln>
              <a:solidFill>
                <a:schemeClr val="tx1">
                  <a:lumMod val="85000"/>
                  <a:lumOff val="15000"/>
                </a:schemeClr>
              </a:solidFill>
              <a:latin typeface="+mn-ea"/>
              <a:cs typeface="+mn-ea"/>
              <a:sym typeface="+mn-ea"/>
            </a:endParaRPr>
          </a:p>
          <a:p>
            <a:pPr lvl="0" indent="711200" algn="just" fontAlgn="auto">
              <a:lnSpc>
                <a:spcPct val="150000"/>
              </a:lnSpc>
              <a:buClrTx/>
              <a:buSzTx/>
              <a:buFontTx/>
            </a:pPr>
            <a:endParaRPr lang="zh-CN" altLang="en-US" sz="2200" dirty="0">
              <a:ln>
                <a:noFill/>
                <a:prstDash val="sysDot"/>
              </a:ln>
              <a:solidFill>
                <a:schemeClr val="tx1">
                  <a:lumMod val="85000"/>
                  <a:lumOff val="15000"/>
                </a:schemeClr>
              </a:solidFill>
              <a:latin typeface="+mn-ea"/>
              <a:cs typeface="+mn-ea"/>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9847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公司</a:t>
            </a:r>
            <a:r>
              <a:rPr lang="zh-CN" altLang="en-US" sz="2800" dirty="0">
                <a:solidFill>
                  <a:srgbClr val="285CA9"/>
                </a:solidFill>
                <a:latin typeface="+mj-ea"/>
                <a:ea typeface="+mj-ea"/>
                <a:sym typeface="Arial" panose="020B0604020202090204" pitchFamily="34" charset="0"/>
              </a:rPr>
              <a:t>采购</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混合制采购</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161415" y="2241550"/>
            <a:ext cx="5004435" cy="2985135"/>
          </a:xfrm>
          <a:prstGeom prst="rect">
            <a:avLst/>
          </a:prstGeom>
          <a:noFill/>
        </p:spPr>
        <p:txBody>
          <a:bodyPr wrap="square" lIns="0" tIns="0" rIns="0" bIns="0" rtlCol="0" anchor="ctr" anchorCtr="0">
            <a:noAutofit/>
          </a:bodyPr>
          <a:lstStyle/>
          <a:p>
            <a:pPr lvl="0" algn="l">
              <a:lnSpc>
                <a:spcPct val="130000"/>
              </a:lnSpc>
            </a:pPr>
            <a:r>
              <a:rPr lang="en-US" altLang="zh-CN" sz="2200" dirty="0">
                <a:sym typeface="+mn-ea"/>
              </a:rPr>
              <a:t>        </a:t>
            </a:r>
            <a:r>
              <a:rPr lang="zh-CN" altLang="en-US" sz="2200" dirty="0">
                <a:sym typeface="+mn-ea"/>
              </a:rPr>
              <a:t>实际操作中，很多企业采用</a:t>
            </a:r>
            <a:r>
              <a:rPr lang="zh-CN" altLang="en-US" sz="2200" dirty="0">
                <a:solidFill>
                  <a:srgbClr val="285CA9"/>
                </a:solidFill>
                <a:sym typeface="+mn-ea"/>
              </a:rPr>
              <a:t>混合制采购模式</a:t>
            </a:r>
            <a:r>
              <a:rPr lang="zh-CN" altLang="en-US" sz="2200" dirty="0">
                <a:sym typeface="+mn-ea"/>
              </a:rPr>
              <a:t>，结合集中采购和分散采购优点。对于通用性强、采购金额大的核心物料，集中采购获规模效应；小额、个性化、因地制宜或临时性采购需求，由各用料单位分散进行。</a:t>
            </a:r>
            <a:endParaRPr lang="zh-CN" altLang="en-US" sz="2200" dirty="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10360" y="2176145"/>
            <a:ext cx="4257675" cy="1727835"/>
          </a:xfrm>
          <a:prstGeom prst="rect">
            <a:avLst/>
          </a:prstGeom>
          <a:noFill/>
        </p:spPr>
        <p:txBody>
          <a:bodyPr wrap="square" rtlCol="0" anchor="t">
            <a:spAutoFit/>
          </a:bodyPr>
          <a:lstStyle/>
          <a:p>
            <a:pPr lvl="0" algn="l">
              <a:lnSpc>
                <a:spcPct val="120000"/>
              </a:lnSpc>
              <a:spcBef>
                <a:spcPct val="20000"/>
              </a:spcBef>
              <a:buClrTx/>
              <a:buSzTx/>
              <a:buFontTx/>
            </a:pPr>
            <a:r>
              <a:rPr lang="zh-CN" altLang="en-US" sz="2800" dirty="0">
                <a:solidFill>
                  <a:srgbClr val="285CA9"/>
                </a:solidFill>
                <a:latin typeface="+mj-ea"/>
                <a:ea typeface="+mj-ea"/>
                <a:sym typeface="+mn-ea"/>
              </a:rPr>
              <a:t>集中采购、分散采购与联合采购</a:t>
            </a:r>
            <a:endParaRPr lang="zh-CN" altLang="en-US" sz="2800" dirty="0">
              <a:solidFill>
                <a:srgbClr val="285CA9"/>
              </a:solidFill>
              <a:latin typeface="+mj-ea"/>
              <a:ea typeface="+mj-ea"/>
              <a:sym typeface="+mn-ea"/>
            </a:endParaRPr>
          </a:p>
          <a:p>
            <a:pPr lvl="0" algn="l">
              <a:lnSpc>
                <a:spcPct val="120000"/>
              </a:lnSpc>
              <a:spcBef>
                <a:spcPct val="20000"/>
              </a:spcBef>
              <a:buClrTx/>
              <a:buSzTx/>
              <a:buFontTx/>
            </a:pPr>
            <a:endParaRPr lang="zh-CN" altLang="en-US" sz="2800" dirty="0">
              <a:solidFill>
                <a:srgbClr val="285CA9"/>
              </a:solidFill>
              <a:latin typeface="+mj-ea"/>
              <a:ea typeface="+mj-ea"/>
              <a:sym typeface="+mn-ea"/>
            </a:endParaRPr>
          </a:p>
        </p:txBody>
      </p:sp>
      <p:sp>
        <p:nvSpPr>
          <p:cNvPr id="3" name="文本框 2"/>
          <p:cNvSpPr txBox="1"/>
          <p:nvPr/>
        </p:nvSpPr>
        <p:spPr>
          <a:xfrm>
            <a:off x="1610360" y="3463290"/>
            <a:ext cx="4258310" cy="1178560"/>
          </a:xfrm>
          <a:prstGeom prst="rect">
            <a:avLst/>
          </a:prstGeom>
        </p:spPr>
        <p:txBody>
          <a:bodyPr wrap="square">
            <a:spAutoFit/>
          </a:bodyPr>
          <a:lstStyle/>
          <a:p>
            <a:pPr marL="342900" indent="-342900" defTabSz="266700">
              <a:lnSpc>
                <a:spcPct val="130000"/>
              </a:lnSpc>
              <a:spcBef>
                <a:spcPts val="500"/>
              </a:spcBef>
              <a:spcAft>
                <a:spcPts val="500"/>
              </a:spcAft>
              <a:buFont typeface="Arial" panose="020B0604020202090204" pitchFamily="34" charset="0"/>
              <a:buChar char="•"/>
            </a:pPr>
            <a:r>
              <a:rPr lang="zh-CN" altLang="en-US" sz="2400">
                <a:latin typeface="+mn-ea"/>
              </a:rPr>
              <a:t>优化采购流程</a:t>
            </a:r>
            <a:endParaRPr lang="zh-CN" altLang="en-US" sz="2400">
              <a:latin typeface="+mn-ea"/>
            </a:endParaRPr>
          </a:p>
          <a:p>
            <a:pPr marL="342900" indent="-342900" defTabSz="266700">
              <a:lnSpc>
                <a:spcPct val="130000"/>
              </a:lnSpc>
              <a:spcBef>
                <a:spcPts val="500"/>
              </a:spcBef>
              <a:spcAft>
                <a:spcPts val="500"/>
              </a:spcAft>
              <a:buFont typeface="Arial" panose="020B0604020202090204" pitchFamily="34" charset="0"/>
              <a:buChar char="•"/>
            </a:pPr>
            <a:r>
              <a:rPr lang="zh-CN" altLang="en-US" sz="2400">
                <a:latin typeface="+mn-ea"/>
              </a:rPr>
              <a:t>降低成本</a:t>
            </a:r>
            <a:endParaRPr lang="zh-CN" altLang="en-US" sz="2400">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244729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学习目标</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useBgFill="1">
        <p:nvSpPr>
          <p:cNvPr id="34" name="圆角矩形 33"/>
          <p:cNvSpPr/>
          <p:nvPr/>
        </p:nvSpPr>
        <p:spPr>
          <a:xfrm>
            <a:off x="1161415" y="1700530"/>
            <a:ext cx="6974840" cy="1158875"/>
          </a:xfrm>
          <a:prstGeom prst="roundRect">
            <a:avLst>
              <a:gd name="adj" fmla="val 7369"/>
            </a:avLst>
          </a:prstGeom>
          <a:ln w="9525" cap="rnd">
            <a:solidFill>
              <a:schemeClr val="tx1">
                <a:lumMod val="65000"/>
                <a:lumOff val="35000"/>
                <a:alpha val="20000"/>
              </a:schemeClr>
            </a:solidFill>
            <a:prstDash val="sysDash"/>
            <a:round/>
          </a:ln>
          <a:effectLst>
            <a:outerShdw blurRad="127000" dist="38100" dir="5400000" algn="t" rotWithShape="0">
              <a:schemeClr val="accent1">
                <a:lumMod val="75000"/>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useBgFill="1">
        <p:nvSpPr>
          <p:cNvPr id="35" name="圆角矩形 34"/>
          <p:cNvSpPr/>
          <p:nvPr/>
        </p:nvSpPr>
        <p:spPr>
          <a:xfrm>
            <a:off x="1161415" y="1700530"/>
            <a:ext cx="6974840" cy="1158875"/>
          </a:xfrm>
          <a:prstGeom prst="roundRect">
            <a:avLst>
              <a:gd name="adj" fmla="val 7276"/>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36" name="圆角矩形 35"/>
          <p:cNvSpPr/>
          <p:nvPr/>
        </p:nvSpPr>
        <p:spPr>
          <a:xfrm>
            <a:off x="1161415" y="1700530"/>
            <a:ext cx="6974840" cy="1158875"/>
          </a:xfrm>
          <a:prstGeom prst="roundRect">
            <a:avLst>
              <a:gd name="adj" fmla="val 7369"/>
            </a:avLst>
          </a:prstGeom>
          <a:gradFill>
            <a:gsLst>
              <a:gs pos="88000">
                <a:schemeClr val="accent1">
                  <a:lumMod val="60000"/>
                  <a:lumOff val="40000"/>
                  <a:alpha val="0"/>
                </a:schemeClr>
              </a:gs>
              <a:gs pos="0">
                <a:schemeClr val="accent1">
                  <a:lumMod val="60000"/>
                  <a:lumOff val="40000"/>
                  <a:alpha val="10000"/>
                </a:schemeClr>
              </a:gs>
            </a:gsLst>
            <a:path path="circle">
              <a:fillToRect l="50000" t="50000" r="50000" b="50000"/>
            </a:path>
            <a:tileRect/>
          </a:gra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28" name="文本框 27"/>
          <p:cNvSpPr txBox="1"/>
          <p:nvPr/>
        </p:nvSpPr>
        <p:spPr>
          <a:xfrm>
            <a:off x="1774190" y="1651635"/>
            <a:ext cx="6081395" cy="1083310"/>
          </a:xfrm>
          <a:prstGeom prst="rect">
            <a:avLst/>
          </a:prstGeom>
          <a:noFill/>
        </p:spPr>
        <p:txBody>
          <a:bodyPr wrap="square" lIns="0" tIns="0" rIns="0" bIns="0" rtlCol="0" anchor="b" anchorCtr="0">
            <a:noAutofit/>
          </a:bodyPr>
          <a:lstStyle/>
          <a:p>
            <a:pPr algn="just">
              <a:lnSpc>
                <a:spcPct val="130000"/>
              </a:lnSpc>
            </a:pPr>
            <a:r>
              <a:rPr lang="zh-CN" altLang="en-US" sz="2400">
                <a:solidFill>
                  <a:schemeClr val="tx1">
                    <a:lumMod val="85000"/>
                    <a:lumOff val="15000"/>
                  </a:schemeClr>
                </a:solidFill>
              </a:rPr>
              <a:t>掌握这三种采购方式的定义、特点、优缺点及适用场景，理解它们的组织机构模式；</a:t>
            </a:r>
            <a:endParaRPr lang="zh-CN" altLang="en-US" sz="2400">
              <a:solidFill>
                <a:schemeClr val="tx1">
                  <a:lumMod val="85000"/>
                  <a:lumOff val="15000"/>
                </a:schemeClr>
              </a:solidFill>
            </a:endParaRPr>
          </a:p>
        </p:txBody>
      </p:sp>
      <p:sp useBgFill="1">
        <p:nvSpPr>
          <p:cNvPr id="27" name="圆角矩形 26"/>
          <p:cNvSpPr/>
          <p:nvPr/>
        </p:nvSpPr>
        <p:spPr>
          <a:xfrm>
            <a:off x="1161415" y="3188970"/>
            <a:ext cx="6974840" cy="1158875"/>
          </a:xfrm>
          <a:prstGeom prst="roundRect">
            <a:avLst>
              <a:gd name="adj" fmla="val 7369"/>
            </a:avLst>
          </a:prstGeom>
          <a:ln w="9525" cap="rnd">
            <a:solidFill>
              <a:schemeClr val="tx1">
                <a:lumMod val="65000"/>
                <a:lumOff val="35000"/>
                <a:alpha val="20000"/>
              </a:schemeClr>
            </a:solidFill>
            <a:prstDash val="sysDash"/>
            <a:round/>
          </a:ln>
          <a:effectLst>
            <a:outerShdw blurRad="127000" dist="38100" dir="5400000" algn="t" rotWithShape="0">
              <a:schemeClr val="accent1">
                <a:lumMod val="75000"/>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useBgFill="1">
        <p:nvSpPr>
          <p:cNvPr id="33" name="圆角矩形 32"/>
          <p:cNvSpPr/>
          <p:nvPr/>
        </p:nvSpPr>
        <p:spPr>
          <a:xfrm>
            <a:off x="1161415" y="3188970"/>
            <a:ext cx="6974840" cy="1158875"/>
          </a:xfrm>
          <a:prstGeom prst="roundRect">
            <a:avLst>
              <a:gd name="adj" fmla="val 7276"/>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37" name="圆角矩形 36"/>
          <p:cNvSpPr/>
          <p:nvPr/>
        </p:nvSpPr>
        <p:spPr>
          <a:xfrm>
            <a:off x="1161415" y="3188970"/>
            <a:ext cx="6974840" cy="1158875"/>
          </a:xfrm>
          <a:prstGeom prst="roundRect">
            <a:avLst>
              <a:gd name="adj" fmla="val 7369"/>
            </a:avLst>
          </a:prstGeom>
          <a:gradFill>
            <a:gsLst>
              <a:gs pos="88000">
                <a:schemeClr val="accent1">
                  <a:lumMod val="60000"/>
                  <a:lumOff val="40000"/>
                  <a:alpha val="0"/>
                </a:schemeClr>
              </a:gs>
              <a:gs pos="0">
                <a:schemeClr val="accent1">
                  <a:lumMod val="60000"/>
                  <a:lumOff val="40000"/>
                  <a:alpha val="10000"/>
                </a:schemeClr>
              </a:gs>
            </a:gsLst>
            <a:path path="circle">
              <a:fillToRect l="50000" t="50000" r="50000" b="50000"/>
            </a:path>
            <a:tileRect/>
          </a:gra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useBgFill="1">
        <p:nvSpPr>
          <p:cNvPr id="38" name="圆角矩形 37"/>
          <p:cNvSpPr/>
          <p:nvPr/>
        </p:nvSpPr>
        <p:spPr>
          <a:xfrm>
            <a:off x="1161415" y="4677410"/>
            <a:ext cx="6974840" cy="1158875"/>
          </a:xfrm>
          <a:prstGeom prst="roundRect">
            <a:avLst>
              <a:gd name="adj" fmla="val 7369"/>
            </a:avLst>
          </a:prstGeom>
          <a:ln w="9525" cap="rnd">
            <a:solidFill>
              <a:schemeClr val="tx1">
                <a:lumMod val="65000"/>
                <a:lumOff val="35000"/>
                <a:alpha val="20000"/>
              </a:schemeClr>
            </a:solidFill>
            <a:prstDash val="sysDash"/>
            <a:round/>
          </a:ln>
          <a:effectLst>
            <a:outerShdw blurRad="127000" dist="38100" dir="5400000" algn="t" rotWithShape="0">
              <a:schemeClr val="accent1">
                <a:lumMod val="75000"/>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useBgFill="1">
        <p:nvSpPr>
          <p:cNvPr id="41" name="圆角矩形 40"/>
          <p:cNvSpPr/>
          <p:nvPr/>
        </p:nvSpPr>
        <p:spPr>
          <a:xfrm>
            <a:off x="1161415" y="4677410"/>
            <a:ext cx="6974840" cy="1158875"/>
          </a:xfrm>
          <a:prstGeom prst="roundRect">
            <a:avLst>
              <a:gd name="adj" fmla="val 7276"/>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42" name="圆角矩形 41"/>
          <p:cNvSpPr/>
          <p:nvPr/>
        </p:nvSpPr>
        <p:spPr>
          <a:xfrm>
            <a:off x="1161415" y="4677410"/>
            <a:ext cx="6974840" cy="1158875"/>
          </a:xfrm>
          <a:prstGeom prst="roundRect">
            <a:avLst>
              <a:gd name="adj" fmla="val 7369"/>
            </a:avLst>
          </a:prstGeom>
          <a:gradFill>
            <a:gsLst>
              <a:gs pos="88000">
                <a:schemeClr val="accent1">
                  <a:lumMod val="60000"/>
                  <a:lumOff val="40000"/>
                  <a:alpha val="0"/>
                </a:schemeClr>
              </a:gs>
              <a:gs pos="0">
                <a:schemeClr val="accent1">
                  <a:lumMod val="60000"/>
                  <a:lumOff val="40000"/>
                  <a:alpha val="10000"/>
                </a:schemeClr>
              </a:gs>
            </a:gsLst>
            <a:path path="circle">
              <a:fillToRect l="50000" t="50000" r="50000" b="50000"/>
            </a:path>
            <a:tileRect/>
          </a:gra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44" name="等腰三角形 43"/>
          <p:cNvSpPr/>
          <p:nvPr/>
        </p:nvSpPr>
        <p:spPr>
          <a:xfrm rot="5400000">
            <a:off x="1135380" y="2120265"/>
            <a:ext cx="370840" cy="319405"/>
          </a:xfrm>
          <a:prstGeom prs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等腰三角形 46"/>
          <p:cNvSpPr/>
          <p:nvPr/>
        </p:nvSpPr>
        <p:spPr>
          <a:xfrm rot="5400000">
            <a:off x="1135380" y="3608705"/>
            <a:ext cx="370840" cy="319405"/>
          </a:xfrm>
          <a:prstGeom prs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等腰三角形 47"/>
          <p:cNvSpPr/>
          <p:nvPr/>
        </p:nvSpPr>
        <p:spPr>
          <a:xfrm rot="5400000">
            <a:off x="1135380" y="5096510"/>
            <a:ext cx="370840" cy="319405"/>
          </a:xfrm>
          <a:prstGeom prs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文本框 48"/>
          <p:cNvSpPr txBox="1"/>
          <p:nvPr/>
        </p:nvSpPr>
        <p:spPr>
          <a:xfrm>
            <a:off x="1691005" y="3288665"/>
            <a:ext cx="6163945" cy="958850"/>
          </a:xfrm>
          <a:prstGeom prst="rect">
            <a:avLst/>
          </a:prstGeom>
          <a:noFill/>
        </p:spPr>
        <p:txBody>
          <a:bodyPr wrap="square" lIns="0" tIns="0" rIns="0" bIns="0" rtlCol="0" anchor="b" anchorCtr="0">
            <a:noAutofit/>
          </a:bodyPr>
          <a:lstStyle/>
          <a:p>
            <a:pPr lvl="0" algn="just">
              <a:lnSpc>
                <a:spcPct val="130000"/>
              </a:lnSpc>
              <a:buClrTx/>
              <a:buSzTx/>
              <a:buFontTx/>
            </a:pPr>
            <a:r>
              <a:rPr lang="zh-CN" altLang="en-US" sz="2400">
                <a:solidFill>
                  <a:schemeClr val="tx1">
                    <a:lumMod val="85000"/>
                    <a:lumOff val="15000"/>
                  </a:schemeClr>
                </a:solidFill>
                <a:sym typeface="+mn-ea"/>
              </a:rPr>
              <a:t>能够根据企业的实际情况选择合适的采购模式，并能分析混合采购模式的合理性；</a:t>
            </a:r>
            <a:endParaRPr lang="zh-CN" altLang="en-US" sz="2400">
              <a:solidFill>
                <a:schemeClr val="tx1">
                  <a:lumMod val="85000"/>
                  <a:lumOff val="15000"/>
                </a:schemeClr>
              </a:solidFill>
              <a:sym typeface="+mn-ea"/>
            </a:endParaRPr>
          </a:p>
        </p:txBody>
      </p:sp>
      <p:sp>
        <p:nvSpPr>
          <p:cNvPr id="50" name="文本框 49"/>
          <p:cNvSpPr txBox="1"/>
          <p:nvPr/>
        </p:nvSpPr>
        <p:spPr>
          <a:xfrm>
            <a:off x="1691005" y="5092700"/>
            <a:ext cx="6163945" cy="548640"/>
          </a:xfrm>
          <a:prstGeom prst="rect">
            <a:avLst/>
          </a:prstGeom>
          <a:noFill/>
        </p:spPr>
        <p:txBody>
          <a:bodyPr wrap="square" lIns="0" tIns="0" rIns="0" bIns="0" rtlCol="0" anchor="b" anchorCtr="0">
            <a:noAutofit/>
          </a:bodyPr>
          <a:lstStyle/>
          <a:p>
            <a:pPr lvl="0" algn="just">
              <a:lnSpc>
                <a:spcPct val="100000"/>
              </a:lnSpc>
              <a:buClrTx/>
              <a:buSzTx/>
              <a:buFontTx/>
            </a:pPr>
            <a:r>
              <a:rPr lang="zh-CN" altLang="en-US" sz="2400">
                <a:solidFill>
                  <a:schemeClr val="tx1">
                    <a:lumMod val="85000"/>
                    <a:lumOff val="15000"/>
                  </a:schemeClr>
                </a:solidFill>
                <a:sym typeface="+mn-ea"/>
              </a:rPr>
              <a:t>树立采购模式与企业需求相适配的意识，培养综合权衡成本与灵活性的思维。</a:t>
            </a:r>
            <a:endParaRPr lang="zh-CN" altLang="en-US" sz="2400">
              <a:solidFill>
                <a:schemeClr val="tx1">
                  <a:lumMod val="85000"/>
                  <a:lumOff val="15000"/>
                </a:schemeClr>
              </a:solidFill>
              <a:sym typeface="+mn-ea"/>
            </a:endParaRPr>
          </a:p>
        </p:txBody>
      </p:sp>
    </p:spTree>
    <p:custDataLst>
      <p:tags r:id="rId3"/>
    </p:custDataLst>
  </p:cSld>
  <p:clrMapOvr>
    <a:masterClrMapping/>
  </p:clrMapOvr>
</p:sld>
</file>

<file path=ppt/tags/tag1.xml><?xml version="1.0" encoding="utf-8"?>
<p:tagLst xmlns:p="http://schemas.openxmlformats.org/presentationml/2006/main">
  <p:tag name="KSO_WM_BEAUTIFY_FLAG" val="#wm#"/>
  <p:tag name="KSO_WM_TEMPLATE_CATEGORY" val="custom"/>
  <p:tag name="KSO_WM_TEMPLATE_INDEX" val="40498681"/>
</p:tagLst>
</file>

<file path=ppt/tags/tag10.xml><?xml version="1.0" encoding="utf-8"?>
<p:tagLst xmlns:p="http://schemas.openxmlformats.org/presentationml/2006/main">
  <p:tag name="KSO_WM_UNIT_VALUE" val="1006*1006"/>
  <p:tag name="KSO_WM_UNIT_HIGHLIGHT" val="0"/>
  <p:tag name="KSO_WM_UNIT_COMPATIBLE" val="0"/>
  <p:tag name="KSO_WM_UNIT_DIAGRAM_ISNUMVISUAL" val="0"/>
  <p:tag name="KSO_WM_UNIT_DIAGRAM_ISREFERUNIT" val="0"/>
  <p:tag name="KSO_WM_UNIT_TYPE" val="d"/>
  <p:tag name="KSO_WM_UNIT_INDEX" val="1"/>
  <p:tag name="KSO_WM_UNIT_ID" val="custom20238566_1*d*1"/>
  <p:tag name="KSO_WM_TEMPLATE_CATEGORY" val="custom"/>
  <p:tag name="KSO_WM_TEMPLATE_INDEX" val="20238566"/>
  <p:tag name="KSO_WM_UNIT_LAYERLEVEL" val="1"/>
  <p:tag name="KSO_WM_TAG_VERSION" val="3.0"/>
  <p:tag name="KSO_WM_BEAUTIFY_FLAG" val="#wm#"/>
  <p:tag name="KSO_WM_UNIT_PIC_EFFECT"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8566_1*i*1"/>
  <p:tag name="KSO_WM_TEMPLATE_CATEGORY" val="custom"/>
  <p:tag name="KSO_WM_TEMPLATE_INDEX" val="20238566"/>
  <p:tag name="KSO_WM_UNIT_LAYERLEVEL" val="1"/>
  <p:tag name="KSO_WM_TAG_VERSION" val="3.0"/>
  <p:tag name="KSO_WM_BEAUTIFY_FLAG" val="#wm#"/>
  <p:tag name="KSO_WM_UNIT_PIC_EFFECT" val="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8566_1*i*5"/>
  <p:tag name="KSO_WM_TEMPLATE_CATEGORY" val="custom"/>
  <p:tag name="KSO_WM_TEMPLATE_INDEX" val="20238566"/>
  <p:tag name="KSO_WM_UNIT_LAYERLEVEL" val="1"/>
  <p:tag name="KSO_WM_TAG_VERSION" val="3.0"/>
  <p:tag name="KSO_WM_BEAUTIFY_FLAG" val="#wm#"/>
  <p:tag name="KSO_WM_UNIT_PIC_EFFECT"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8566_1*i*6"/>
  <p:tag name="KSO_WM_TEMPLATE_CATEGORY" val="custom"/>
  <p:tag name="KSO_WM_TEMPLATE_INDEX" val="20238566"/>
  <p:tag name="KSO_WM_UNIT_LAYERLEVEL" val="1"/>
  <p:tag name="KSO_WM_TAG_VERSION" val="3.0"/>
  <p:tag name="KSO_WM_BEAUTIFY_FLAG" val="#wm#"/>
  <p:tag name="KSO_WM_UNIT_PIC_EFFECT" val="1"/>
</p:tagLst>
</file>

<file path=ppt/tags/tag14.xml><?xml version="1.0" encoding="utf-8"?>
<p:tagLst xmlns:p="http://schemas.openxmlformats.org/presentationml/2006/main">
  <p:tag name="KSO_WM_UNIT_BLOCK" val="0"/>
  <p:tag name="KSO_WM_UNIT_DEC_AREA_ID" val="26c6c1f3f6f646c3a19fdb9c4d9bd60e"/>
  <p:tag name="KSO_WM_UNIT_SM_LIMIT_TYPE" val="0"/>
  <p:tag name="KSO_WM_UNIT_HIGHLIGHT" val="0"/>
  <p:tag name="KSO_WM_UNIT_COMPATIBLE" val="0"/>
  <p:tag name="KSO_WM_UNIT_DIAGRAM_ISNUMVISUAL" val="0"/>
  <p:tag name="KSO_WM_UNIT_DIAGRAM_ISREFERUNIT" val="0"/>
  <p:tag name="KSO_WM_UNIT_TYPE" val="i"/>
  <p:tag name="KSO_WM_UNIT_INDEX" val="1"/>
  <p:tag name="KSO_WM_UNIT_ID" val="diagram20212462_1*i*1"/>
  <p:tag name="KSO_WM_TEMPLATE_CATEGORY" val="diagram"/>
  <p:tag name="KSO_WM_TEMPLATE_INDEX" val="20212462"/>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1},&quot;ReferentInfo&quot;:{&quot;Id&quot;:&quot;1672b0ad10b246fabe235d3467502344&quot;,&quot;X&quot;:{&quot;Pos&quot;:2},&quot;Y&quot;:{&quot;Pos&quot;:1}},&quot;whChangeMode&quot;:0}"/>
  <p:tag name="KSO_WM_CHIP_GROUPID" val="5f21164bc4814ce96fb1367d"/>
  <p:tag name="KSO_WM_CHIP_XID" val="5f21164bc4814ce96fb1367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504054ed1e2fb807ac"/>
  <p:tag name="KSO_WM_TEMPLATE_ASSEMBLE_GROUPID" val="60656f504054ed1e2fb807ac"/>
</p:tagLst>
</file>

<file path=ppt/tags/tag15.xml><?xml version="1.0" encoding="utf-8"?>
<p:tagLst xmlns:p="http://schemas.openxmlformats.org/presentationml/2006/main">
  <p:tag name="KSO_WM_UNIT_BLOCK" val="0"/>
  <p:tag name="KSO_WM_UNIT_DEC_AREA_ID" val="b47068eaba874b0b9b07242475762482"/>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2462_1*i*2"/>
  <p:tag name="KSO_WM_TEMPLATE_CATEGORY" val="diagram"/>
  <p:tag name="KSO_WM_TEMPLATE_INDEX" val="20212462"/>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1},&quot;ReferentInfo&quot;:{&quot;Id&quot;:&quot;d0fc123d67ab4cc78c240d871ba1c718&quot;,&quot;X&quot;:{&quot;Pos&quot;:2},&quot;Y&quot;:{&quot;Pos&quot;:1}},&quot;whChangeMode&quot;:0}"/>
  <p:tag name="KSO_WM_CHIP_GROUPID" val="5f21164bc4814ce96fb1367d"/>
  <p:tag name="KSO_WM_CHIP_XID" val="5f21164bc4814ce96fb1367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504054ed1e2fb807ac"/>
  <p:tag name="KSO_WM_TEMPLATE_ASSEMBLE_GROUPID" val="60656f504054ed1e2fb807ac"/>
</p:tagLst>
</file>

<file path=ppt/tags/tag16.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62_1*f*1"/>
  <p:tag name="KSO_WM_TEMPLATE_CATEGORY" val="diagram"/>
  <p:tag name="KSO_WM_TEMPLATE_INDEX" val="20212462"/>
  <p:tag name="KSO_WM_UNIT_LAYERLEVEL" val="1"/>
  <p:tag name="KSO_WM_TAG_VERSION" val="1.0"/>
  <p:tag name="KSO_WM_BEAUTIFY_FLAG" val="#wm#"/>
  <p:tag name="KSO_WM_UNIT_DEFAULT_FONT" val="14;20;2"/>
  <p:tag name="KSO_WM_UNIT_BLOCK" val="0"/>
  <p:tag name="KSO_WM_UNIT_VALUE" val="39"/>
  <p:tag name="KSO_WM_UNIT_SHOW_EDIT_AREA_INDICATION" val="1"/>
  <p:tag name="KSO_WM_CHIP_GROUPID" val="5e6b05596848fb12bee65ac8"/>
  <p:tag name="KSO_WM_CHIP_XID" val="5e6b05596848fb12bee65aca"/>
  <p:tag name="KSO_WM_UNIT_DEC_AREA_ID" val="d0fc123d67ab4cc78c240d871ba1c71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939125cbd4bf4563a5feec5afd1cbbb4"/>
  <p:tag name="KSO_WM_UNIT_SUPPORT_BIG_FONT" val="1"/>
  <p:tag name="KSO_WM_UNIT_TEXT_FILL_FORE_SCHEMECOLOR_INDEX_BRIGHTNESS" val="0.25"/>
  <p:tag name="KSO_WM_UNIT_TEXT_FILL_FORE_SCHEMECOLOR_INDEX" val="13"/>
  <p:tag name="KSO_WM_UNIT_TEXT_FILL_TYPE" val="1"/>
  <p:tag name="KSO_WM_TEMPLATE_ASSEMBLE_XID" val="60656f504054ed1e2fb807ac"/>
  <p:tag name="KSO_WM_TEMPLATE_ASSEMBLE_GROUPID" val="60656f504054ed1e2fb807ac"/>
</p:tagLst>
</file>

<file path=ppt/tags/tag17.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2462_1*f*2"/>
  <p:tag name="KSO_WM_TEMPLATE_CATEGORY" val="diagram"/>
  <p:tag name="KSO_WM_TEMPLATE_INDEX" val="20212462"/>
  <p:tag name="KSO_WM_UNIT_LAYERLEVEL" val="1"/>
  <p:tag name="KSO_WM_TAG_VERSION" val="1.0"/>
  <p:tag name="KSO_WM_BEAUTIFY_FLAG" val="#wm#"/>
  <p:tag name="KSO_WM_UNIT_DEFAULT_FONT" val="14;20;2"/>
  <p:tag name="KSO_WM_UNIT_BLOCK" val="0"/>
  <p:tag name="KSO_WM_UNIT_VALUE" val="39"/>
  <p:tag name="KSO_WM_UNIT_SHOW_EDIT_AREA_INDICATION" val="1"/>
  <p:tag name="KSO_WM_CHIP_GROUPID" val="5e6b05596848fb12bee65ac8"/>
  <p:tag name="KSO_WM_CHIP_XID" val="5e6b05596848fb12bee65aca"/>
  <p:tag name="KSO_WM_UNIT_DEC_AREA_ID" val="66c3ba793a6e410d937616463fa08d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b498374f5634d4bb640544fa621b55b"/>
  <p:tag name="KSO_WM_UNIT_SUPPORT_BIG_FONT" val="1"/>
  <p:tag name="KSO_WM_UNIT_TEXT_FILL_FORE_SCHEMECOLOR_INDEX_BRIGHTNESS" val="0.25"/>
  <p:tag name="KSO_WM_UNIT_TEXT_FILL_FORE_SCHEMECOLOR_INDEX" val="13"/>
  <p:tag name="KSO_WM_UNIT_TEXT_FILL_TYPE" val="1"/>
  <p:tag name="KSO_WM_TEMPLATE_ASSEMBLE_XID" val="60656f504054ed1e2fb807ac"/>
  <p:tag name="KSO_WM_TEMPLATE_ASSEMBLE_GROUPID" val="60656f504054ed1e2fb807ac"/>
</p:tagLst>
</file>

<file path=ppt/tags/tag18.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Lst>
</file>

<file path=ppt/tags/tag19.xml><?xml version="1.0" encoding="utf-8"?>
<p:tagLst xmlns:p="http://schemas.openxmlformats.org/presentationml/2006/main">
  <p:tag name="KSO_WM_UNIT_PIC_EFFECT" val="1"/>
</p:tagLst>
</file>

<file path=ppt/tags/tag2.xml><?xml version="1.0" encoding="utf-8"?>
<p:tagLst xmlns:p="http://schemas.openxmlformats.org/presentationml/2006/main">
  <p:tag name="KSO_WM_BEAUTIFY_FLAG" val="#wm#"/>
  <p:tag name="KSO_WM_TEMPLATE_CATEGORY" val="custom"/>
  <p:tag name="KSO_WM_TEMPLATE_INDEX" val="40498681"/>
</p:tagLst>
</file>

<file path=ppt/tags/tag20.xml><?xml version="1.0" encoding="utf-8"?>
<p:tagLst xmlns:p="http://schemas.openxmlformats.org/presentationml/2006/main">
  <p:tag name="KSO_WM_UNIT_VALUE" val="2498*1932"/>
  <p:tag name="KSO_WM_UNIT_HIGHLIGHT" val="0"/>
  <p:tag name="KSO_WM_UNIT_COMPATIBLE" val="0"/>
  <p:tag name="KSO_WM_UNIT_DIAGRAM_ISNUMVISUAL" val="0"/>
  <p:tag name="KSO_WM_UNIT_DIAGRAM_ISREFERUNIT" val="0"/>
  <p:tag name="KSO_WM_UNIT_TYPE" val="d"/>
  <p:tag name="KSO_WM_UNIT_INDEX" val="1"/>
  <p:tag name="KSO_WM_UNIT_ID" val="custom20235077_1*d*1"/>
  <p:tag name="KSO_WM_TEMPLATE_CATEGORY" val="custom"/>
  <p:tag name="KSO_WM_TEMPLATE_INDEX" val="20235077"/>
  <p:tag name="KSO_WM_UNIT_LAYERLEVEL" val="1"/>
  <p:tag name="KSO_WM_TAG_VERSION" val="3.0"/>
  <p:tag name="KSO_WM_BEAUTIFY_FLAG" val="#wm#"/>
  <p:tag name="KSO_WM_UNIT_PIC_EFFECT"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5077_1*i*1"/>
  <p:tag name="KSO_WM_TEMPLATE_CATEGORY" val="custom"/>
  <p:tag name="KSO_WM_TEMPLATE_INDEX" val="20235077"/>
  <p:tag name="KSO_WM_UNIT_LAYERLEVEL" val="1"/>
  <p:tag name="KSO_WM_TAG_VERSION" val="3.0"/>
  <p:tag name="KSO_WM_BEAUTIFY_FLAG" val="#wm#"/>
  <p:tag name="KSO_WM_UNIT_PIC_EFFECT"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5077_1*i*2"/>
  <p:tag name="KSO_WM_TEMPLATE_CATEGORY" val="custom"/>
  <p:tag name="KSO_WM_TEMPLATE_INDEX" val="20235077"/>
  <p:tag name="KSO_WM_UNIT_LAYERLEVEL" val="1"/>
  <p:tag name="KSO_WM_TAG_VERSION" val="3.0"/>
  <p:tag name="KSO_WM_BEAUTIFY_FLAG" val="#wm#"/>
  <p:tag name="KSO_WM_UNIT_PIC_EFFECT" val="1"/>
</p:tagLst>
</file>

<file path=ppt/tags/tag23.xml><?xml version="1.0" encoding="utf-8"?>
<p:tagLst xmlns:p="http://schemas.openxmlformats.org/presentationml/2006/main">
  <p:tag name="KSO_WM_BEAUTIFY_FLAG" val="#wm#"/>
  <p:tag name="KSO_WM_TEMPLATE_CATEGORY" val="custom"/>
  <p:tag name="KSO_WM_TEMPLATE_INDEX" val="40498681"/>
</p:tagLst>
</file>

<file path=ppt/tags/tag24.xml><?xml version="1.0" encoding="utf-8"?>
<p:tagLst xmlns:p="http://schemas.openxmlformats.org/presentationml/2006/main">
  <p:tag name="KSO_WM_BEAUTIFY_FLAG" val="#wm#"/>
  <p:tag name="KSO_WM_UNIT_VALUE" val="1696*2608"/>
  <p:tag name="KSO_WM_UNIT_HIGHLIGHT" val="0"/>
  <p:tag name="KSO_WM_UNIT_COMPATIBLE" val="0"/>
  <p:tag name="KSO_WM_UNIT_DIAGRAM_ISNUMVISUAL" val="0"/>
  <p:tag name="KSO_WM_UNIT_DIAGRAM_ISREFERUNIT" val="0"/>
  <p:tag name="KSO_WM_UNIT_TYPE" val="d"/>
  <p:tag name="KSO_WM_UNIT_INDEX" val="1"/>
  <p:tag name="KSO_WM_UNIT_ID" val="custom40479661_1*d*1"/>
  <p:tag name="KSO_WM_TEMPLATE_CATEGORY" val="custom"/>
  <p:tag name="KSO_WM_TEMPLATE_INDEX" val="40479661"/>
  <p:tag name="KSO_WM_UNIT_LAYERLEVEL" val="1"/>
  <p:tag name="KSO_WM_TAG_VERSION" val="3.0"/>
  <p:tag name="KSO_WM_UNIT_PIC_EFFECT" val="1"/>
  <p:tag name="KSO_WM_UNIT_PLACING_PICTURE_USER_VIEWPORT" val="{&quot;height&quot;:3902,&quot;width&quot;:8893}"/>
</p:tagLst>
</file>

<file path=ppt/tags/tag25.xml><?xml version="1.0" encoding="utf-8"?>
<p:tagLst xmlns:p="http://schemas.openxmlformats.org/presentationml/2006/main">
  <p:tag name="KSO_WM_BEAUTIFY_FLAG" val="#wm#"/>
  <p:tag name="KSO_WM_TEMPLATE_CATEGORY" val="custom"/>
  <p:tag name="KSO_WM_TEMPLATE_INDEX" val="40498681"/>
</p:tagLst>
</file>

<file path=ppt/tags/tag26.xml><?xml version="1.0" encoding="utf-8"?>
<p:tagLst xmlns:p="http://schemas.openxmlformats.org/presentationml/2006/main">
  <p:tag name="KSO_WM_UNIT_VALUE" val="1100*1227"/>
  <p:tag name="KSO_WM_UNIT_HIGHLIGHT" val="0"/>
  <p:tag name="KSO_WM_UNIT_COMPATIBLE" val="0"/>
  <p:tag name="KSO_WM_UNIT_DIAGRAM_ISNUMVISUAL" val="0"/>
  <p:tag name="KSO_WM_UNIT_DIAGRAM_ISREFERUNIT" val="0"/>
  <p:tag name="KSO_WM_UNIT_TYPE" val="d"/>
  <p:tag name="KSO_WM_UNIT_INDEX" val="1"/>
  <p:tag name="KSO_WM_UNIT_ID" val="diagram20212213_1*d*1"/>
  <p:tag name="KSO_WM_TEMPLATE_CATEGORY" val="diagram"/>
  <p:tag name="KSO_WM_TEMPLATE_INDEX" val="20212213"/>
  <p:tag name="KSO_WM_UNIT_LAYERLEVEL" val="1"/>
  <p:tag name="KSO_WM_TAG_VERSION" val="1.0"/>
  <p:tag name="KSO_WM_BEAUTIFY_FLAG" val="#wm#"/>
  <p:tag name="KSO_WM_CHIP_GROUPID" val="5e7310da9a230a26b9e88a19"/>
  <p:tag name="KSO_WM_CHIP_XID" val="5e7310da9a230a26b9e88a1a"/>
  <p:tag name="KSO_WM_UNIT_DEC_AREA_ID" val="a3a7143a57f74971b9e003d4fd7cf6e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58f8478ec1042109341d905b8b7ec7c"/>
  <p:tag name="KSO_WM_UNIT_SUPPORT_UNIT_TYPE" val="[&quot;d&quot;,&quot;α&quot;,&quot;β&quot;,&quot;θ&quot;]"/>
  <p:tag name="KSO_WM_TEMPLATE_ASSEMBLE_XID" val="639b06370c9383becde71a1f"/>
  <p:tag name="KSO_WM_TEMPLATE_ASSEMBLE_GROUPID" val="639b06370c9383becde71a1f"/>
</p:tagLst>
</file>

<file path=ppt/tags/tag27.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32_2*m_h_f*1_1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82.9027559055118,&quot;left&quot;:335.35,&quot;top&quot;:100.94897637795275,&quot;width&quot;:619.6}"/>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32_2*m_h_i*1_1_1"/>
  <p:tag name="KSO_WM_TEMPLATE_CATEGORY" val="diagram"/>
  <p:tag name="KSO_WM_TEMPLATE_INDEX" val="20205832"/>
  <p:tag name="KSO_WM_UNIT_LAYERLEVEL" val="1_1_1"/>
  <p:tag name="KSO_WM_TAG_VERSION" val="1.0"/>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382.9027559055118,&quot;left&quot;:335.35,&quot;top&quot;:100.94897637795275,&quot;width&quot;:619.6}"/>
</p:tagLst>
</file>

<file path=ppt/tags/tag29.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32_2*m_h_f*1_2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82.9027559055118,&quot;left&quot;:335.35,&quot;top&quot;:100.94897637795275,&quot;width&quot;:619.6}"/>
</p:tagLst>
</file>

<file path=ppt/tags/tag3.xml><?xml version="1.0" encoding="utf-8"?>
<p:tagLst xmlns:p="http://schemas.openxmlformats.org/presentationml/2006/main">
  <p:tag name="KSO_WM_BEAUTIFY_FLAG" val="#wm#"/>
  <p:tag name="KSO_WM_TEMPLATE_CATEGORY" val="custom"/>
  <p:tag name="KSO_WM_TEMPLATE_INDEX" val="4049868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832_2*m_h_i*1_2_1"/>
  <p:tag name="KSO_WM_TEMPLATE_CATEGORY" val="diagram"/>
  <p:tag name="KSO_WM_TEMPLATE_INDEX" val="20205832"/>
  <p:tag name="KSO_WM_UNIT_LAYERLEVEL" val="1_1_1"/>
  <p:tag name="KSO_WM_TAG_VERSION" val="1.0"/>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382.9027559055118,&quot;left&quot;:335.35,&quot;top&quot;:100.94897637795275,&quot;width&quot;:619.6}"/>
</p:tagLst>
</file>

<file path=ppt/tags/tag31.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32_2*m_h_f*1_3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82.9027559055118,&quot;left&quot;:335.35,&quot;top&quot;:100.94897637795275,&quot;width&quot;:619.6}"/>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6_2*l_h_i*1_3_1"/>
  <p:tag name="KSO_WM_TEMPLATE_CATEGORY" val="diagram"/>
  <p:tag name="KSO_WM_TEMPLATE_INDEX" val="20228766"/>
  <p:tag name="KSO_WM_UNIT_LAYERLEVEL" val="1_1_1"/>
  <p:tag name="KSO_WM_TAG_VERSION" val="1.0"/>
  <p:tag name="KSO_WM_UNIT_TYPE" val="l_h_i"/>
  <p:tag name="KSO_WM_UNIT_INDEX" val="1_3_1"/>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25"/>
  <p:tag name="KSO_WM_UNIT_FILL_FORE_SCHEMECOLOR_INDEX_2" val="10"/>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283.7181889763779,&quot;left&quot;:72,&quot;top&quot;:158.66669291338582,&quot;width&quot;:633.0514960629922}"/>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6_2*l_h_i*1_2_1"/>
  <p:tag name="KSO_WM_TEMPLATE_CATEGORY" val="diagram"/>
  <p:tag name="KSO_WM_TEMPLATE_INDEX" val="20228766"/>
  <p:tag name="KSO_WM_UNIT_LAYERLEVEL" val="1_1_1"/>
  <p:tag name="KSO_WM_TAG_VERSION" val="1.0"/>
  <p:tag name="KSO_WM_UNIT_TYPE" val="l_h_i"/>
  <p:tag name="KSO_WM_UNIT_INDEX" val="1_2_1"/>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25"/>
  <p:tag name="KSO_WM_UNIT_FILL_FORE_SCHEMECOLOR_INDEX_2" val="6"/>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283.7181889763779,&quot;left&quot;:72,&quot;top&quot;:158.66669291338582,&quot;width&quot;:633.051496062992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6_2*l_h_i*1_1_1"/>
  <p:tag name="KSO_WM_TEMPLATE_CATEGORY" val="diagram"/>
  <p:tag name="KSO_WM_TEMPLATE_INDEX" val="20228766"/>
  <p:tag name="KSO_WM_UNIT_LAYERLEVEL" val="1_1_1"/>
  <p:tag name="KSO_WM_TAG_VERSION" val="1.0"/>
  <p:tag name="KSO_WM_UNIT_TYPE" val="l_h_i"/>
  <p:tag name="KSO_WM_UNIT_INDEX" val="1_1_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283.7181889763779,&quot;left&quot;:72,&quot;top&quot;:158.66669291338582,&quot;width&quot;:633.0514960629922}"/>
</p:tagLst>
</file>

<file path=ppt/tags/tag36.xml><?xml version="1.0" encoding="utf-8"?>
<p:tagLst xmlns:p="http://schemas.openxmlformats.org/presentationml/2006/main">
  <p:tag name="KSO_WM_UNIT_SUBTYPE" val="a"/>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66_2*l_h_f*1_1_1"/>
  <p:tag name="KSO_WM_TEMPLATE_CATEGORY" val="diagram"/>
  <p:tag name="KSO_WM_TEMPLATE_INDEX" val="20228766"/>
  <p:tag name="KSO_WM_UNIT_LAYERLEVEL" val="1_1_1"/>
  <p:tag name="KSO_WM_TAG_VERSION" val="1.0"/>
  <p:tag name="KSO_WM_UNIT_TEXT_FILL_FORE_SCHEMECOLOR_INDEX_BRIGHTNESS" val="0"/>
  <p:tag name="KSO_WM_UNIT_TEXT_FILL_FORE_SCHEMECOLOR_INDEX" val="14"/>
  <p:tag name="KSO_WM_UNIT_TEXT_FILL_TYPE" val="1"/>
  <p:tag name="KSO_WM_UNIT_USESOURCEFORMAT_APPLY" val="1"/>
  <p:tag name="KSO_WM_DIAGRAM_VIRTUALLY_FRAME" val="{&quot;height&quot;:283.7181889763779,&quot;left&quot;:72,&quot;top&quot;:158.66669291338582,&quot;width&quot;:633.0514960629922}"/>
</p:tagLst>
</file>

<file path=ppt/tags/tag37.xml><?xml version="1.0" encoding="utf-8"?>
<p:tagLst xmlns:p="http://schemas.openxmlformats.org/presentationml/2006/main">
  <p:tag name="KSO_WM_UNIT_SUBTYPE" val="a"/>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66_2*l_h_f*1_2_1"/>
  <p:tag name="KSO_WM_TEMPLATE_CATEGORY" val="diagram"/>
  <p:tag name="KSO_WM_TEMPLATE_INDEX" val="20228766"/>
  <p:tag name="KSO_WM_UNIT_LAYERLEVEL" val="1_1_1"/>
  <p:tag name="KSO_WM_TAG_VERSION" val="1.0"/>
  <p:tag name="KSO_WM_UNIT_TEXT_FILL_FORE_SCHEMECOLOR_INDEX_BRIGHTNESS" val="0"/>
  <p:tag name="KSO_WM_UNIT_TEXT_FILL_FORE_SCHEMECOLOR_INDEX" val="14"/>
  <p:tag name="KSO_WM_UNIT_TEXT_FILL_TYPE" val="1"/>
  <p:tag name="KSO_WM_UNIT_USESOURCEFORMAT_APPLY" val="1"/>
  <p:tag name="KSO_WM_DIAGRAM_VIRTUALLY_FRAME" val="{&quot;height&quot;:283.7181889763779,&quot;left&quot;:72,&quot;top&quot;:158.66669291338582,&quot;width&quot;:633.0514960629922}"/>
</p:tagLst>
</file>

<file path=ppt/tags/tag38.xml><?xml version="1.0" encoding="utf-8"?>
<p:tagLst xmlns:p="http://schemas.openxmlformats.org/presentationml/2006/main">
  <p:tag name="KSO_WM_UNIT_SUBTYPE" val="a"/>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66_2*l_h_f*1_3_1"/>
  <p:tag name="KSO_WM_TEMPLATE_CATEGORY" val="diagram"/>
  <p:tag name="KSO_WM_TEMPLATE_INDEX" val="20228766"/>
  <p:tag name="KSO_WM_UNIT_LAYERLEVEL" val="1_1_1"/>
  <p:tag name="KSO_WM_TAG_VERSION" val="1.0"/>
  <p:tag name="KSO_WM_UNIT_TEXT_FILL_FORE_SCHEMECOLOR_INDEX_BRIGHTNESS" val="0"/>
  <p:tag name="KSO_WM_UNIT_TEXT_FILL_FORE_SCHEMECOLOR_INDEX" val="14"/>
  <p:tag name="KSO_WM_UNIT_TEXT_FILL_TYPE" val="1"/>
  <p:tag name="KSO_WM_UNIT_USESOURCEFORMAT_APPLY" val="1"/>
  <p:tag name="KSO_WM_DIAGRAM_VIRTUALLY_FRAME" val="{&quot;height&quot;:283.7181889763779,&quot;left&quot;:72,&quot;top&quot;:158.66669291338582,&quot;width&quot;:633.0514960629922}"/>
</p:tagLst>
</file>

<file path=ppt/tags/tag39.xml><?xml version="1.0" encoding="utf-8"?>
<p:tagLst xmlns:p="http://schemas.openxmlformats.org/presentationml/2006/main">
  <p:tag name="KSO_WM_UNIT_PICTURE_TOWARD" val="1"/>
  <p:tag name="KSO_WM_UNIT_PICTURE_DOCKSIDE" val="rm,lm,ct"/>
  <p:tag name="KSO_WM_UNIT_VALUE" val="1142*338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734_1*ζ_h_d*1_1_1"/>
  <p:tag name="KSO_WM_TEMPLATE_CATEGORY" val="diagram"/>
  <p:tag name="KSO_WM_TEMPLATE_INDEX" val="20215734"/>
  <p:tag name="KSO_WM_UNIT_LAYERLEVEL" val="1_1_1"/>
  <p:tag name="KSO_WM_TAG_VERSION" val="1.0"/>
  <p:tag name="KSO_WM_BEAUTIFY_FLAG" val="#wm#"/>
  <p:tag name="KSO_WM_UNIT_DIAGRAM_MODELTYPE" val="creativePicture"/>
  <p:tag name="KSO_WM_UNIT_USESOURCEFORMAT_APPLY" val="1"/>
</p:tagLst>
</file>

<file path=ppt/tags/tag4.xml><?xml version="1.0" encoding="utf-8"?>
<p:tagLst xmlns:p="http://schemas.openxmlformats.org/presentationml/2006/main">
  <p:tag name="KSO_WM_BEAUTIFY_FLAG" val="#wm#"/>
  <p:tag name="KSO_WM_TEMPLATE_CATEGORY" val="custom"/>
  <p:tag name="KSO_WM_TEMPLATE_INDEX" val="40498681"/>
  <p:tag name="RESOURCE_RECORD_KEY" val="{&quot;10&quot;:[21559967],&quot;65&quot;:[40498681],&quot;70&quot;:[3333762,3429213]}"/>
</p:tagLst>
</file>

<file path=ppt/tags/tag4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86_1*f*1"/>
  <p:tag name="KSO_WM_TEMPLATE_CATEGORY" val="diagram"/>
  <p:tag name="KSO_WM_TEMPLATE_INDEX" val="20217086"/>
  <p:tag name="KSO_WM_UNIT_LAYERLEVEL" val="1"/>
  <p:tag name="KSO_WM_TAG_VERSION" val="1.0"/>
  <p:tag name="KSO_WM_BEAUTIFY_FLAG" val="#wm#"/>
  <p:tag name="KSO_WM_UNIT_DEFAULT_FONT" val="14;20;2"/>
  <p:tag name="KSO_WM_UNIT_BLOCK" val="0"/>
  <p:tag name="KSO_WM_UNIT_VALUE" val="76"/>
  <p:tag name="KSO_WM_UNIT_SHOW_EDIT_AREA_INDICATION" val="1"/>
  <p:tag name="KSO_WM_CHIP_GROUPID" val="5e6b05596848fb12bee65ac8"/>
  <p:tag name="KSO_WM_CHIP_XID" val="5e6b05596848fb12bee65aca"/>
  <p:tag name="KSO_WM_UNIT_DEC_AREA_ID" val="8ee51078c8fe481392328b8bbb249dc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a35e04694b9403d82f3030fb537fdbb"/>
  <p:tag name="KSO_WM_UNIT_TEXT_FILL_FORE_SCHEMECOLOR_INDEX_BRIGHTNESS" val="0.25"/>
  <p:tag name="KSO_WM_UNIT_TEXT_FILL_FORE_SCHEMECOLOR_INDEX" val="13"/>
  <p:tag name="KSO_WM_UNIT_TEXT_FILL_TYPE" val="1"/>
  <p:tag name="KSO_WM_TEMPLATE_ASSEMBLE_XID" val="6065705a4054ed1e2fb814d8"/>
  <p:tag name="KSO_WM_TEMPLATE_ASSEMBLE_GROUPID" val="6065705a4054ed1e2fb814d8"/>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f*1_1_1"/>
  <p:tag name="KSO_WM_TEMPLATE_CATEGORY" val="diagram"/>
  <p:tag name="KSO_WM_TEMPLATE_INDEX" val="20235237"/>
  <p:tag name="KSO_WM_UNIT_LAYERLEVEL" val="1_1_1"/>
  <p:tag name="KSO_WM_TAG_VERSION" val="3.0"/>
  <p:tag name="KSO_WM_BEAUTIFY_FLAG" val="#wm#"/>
  <p:tag name="KSO_WM_UNIT_SUBTYPE" val="a"/>
  <p:tag name="KSO_WM_UNIT_TEXT_LAYER_COUNT" val="1"/>
  <p:tag name="KSO_WM_UNIT_NOCLEAR" val="0"/>
  <p:tag name="KSO_WM_DIAGRAM_GROUP_CODE" val="l1-1"/>
  <p:tag name="KSO_WM_UNIT_TYPE" val="l_h_f"/>
  <p:tag name="KSO_WM_UNIT_INDEX" val="1_1_1"/>
  <p:tag name="KSO_WM_DIAGRAM_VERSION" val="3"/>
  <p:tag name="KSO_WM_DIAGRAM_COLOR_TRICK" val="1"/>
  <p:tag name="KSO_WM_DIAGRAM_COLOR_TEXT_CAN_REMOVE" val="n"/>
  <p:tag name="KSO_WM_UNIT_PRESET_TEXT" val="单击此处输入您的项正文，文字是您思想的提炼，请尽量言简意赅的阐述观点单击此处输入智能图形项正文。"/>
  <p:tag name="KSO_WM_UNIT_TEXT_FILL_FORE_SCHEMECOLOR_INDEX" val="1"/>
  <p:tag name="KSO_WM_UNIT_TEXT_FILL_TYPE" val="1"/>
  <p:tag name="KSO_WM_UNIT_TEXT_TYPE" val="1"/>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i*1_2_1"/>
  <p:tag name="KSO_WM_TEMPLATE_CATEGORY" val="diagram"/>
  <p:tag name="KSO_WM_TEMPLATE_INDEX" val="20235237"/>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solidLine&quot;:{&quot;brightness&quot;:0,&quot;colorType&quot;:1,&quot;foreColorIndex&quot;:5,&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f*1_2_1"/>
  <p:tag name="KSO_WM_TEMPLATE_CATEGORY" val="diagram"/>
  <p:tag name="KSO_WM_TEMPLATE_INDEX" val="20235237"/>
  <p:tag name="KSO_WM_UNIT_LAYERLEVEL" val="1_1_1"/>
  <p:tag name="KSO_WM_TAG_VERSION" val="3.0"/>
  <p:tag name="KSO_WM_BEAUTIFY_FLAG" val="#wm#"/>
  <p:tag name="KSO_WM_UNIT_SUBTYPE" val="a"/>
  <p:tag name="KSO_WM_UNIT_TEXT_LAYER_COUNT" val="1"/>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UNIT_PRESET_TEXT" val="单击此处输入您的项正文，文字是您思想的提炼，请尽量言简意赅的阐述观点单击此处输入智能图形项正文。"/>
  <p:tag name="KSO_WM_UNIT_TEXT_FILL_FORE_SCHEMECOLOR_INDEX" val="1"/>
  <p:tag name="KSO_WM_UNIT_TEXT_FILL_TYPE" val="1"/>
  <p:tag name="KSO_WM_UNIT_TEXT_TYPE" val="1"/>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i*1_3_1"/>
  <p:tag name="KSO_WM_TEMPLATE_CATEGORY" val="diagram"/>
  <p:tag name="KSO_WM_TEMPLATE_INDEX" val="20235237"/>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solidLine&quot;:{&quot;brightness&quot;:0,&quot;colorType&quot;:1,&quot;foreColorIndex&quot;:5,&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f*1_3_1"/>
  <p:tag name="KSO_WM_TEMPLATE_CATEGORY" val="diagram"/>
  <p:tag name="KSO_WM_TEMPLATE_INDEX" val="20235237"/>
  <p:tag name="KSO_WM_UNIT_LAYERLEVEL" val="1_1_1"/>
  <p:tag name="KSO_WM_TAG_VERSION" val="3.0"/>
  <p:tag name="KSO_WM_BEAUTIFY_FLAG" val="#wm#"/>
  <p:tag name="KSO_WM_UNIT_SUBTYPE" val="a"/>
  <p:tag name="KSO_WM_UNIT_TEXT_LAYER_COUNT" val="1"/>
  <p:tag name="KSO_WM_UNIT_NOCLEAR" val="0"/>
  <p:tag name="KSO_WM_UNIT_VALUE" val="75"/>
  <p:tag name="KSO_WM_DIAGRAM_GROUP_CODE" val="l1-1"/>
  <p:tag name="KSO_WM_UNIT_TYPE" val="l_h_f"/>
  <p:tag name="KSO_WM_UNIT_INDEX" val="1_3_1"/>
  <p:tag name="KSO_WM_DIAGRAM_VERSION" val="3"/>
  <p:tag name="KSO_WM_DIAGRAM_COLOR_TRICK" val="1"/>
  <p:tag name="KSO_WM_DIAGRAM_COLOR_TEXT_CAN_REMOVE" val="n"/>
  <p:tag name="KSO_WM_UNIT_PRESET_TEXT" val="单击此处输入您的项正文，文字是您思想的提炼，请尽量言简意赅的阐述观点单击此处输入智能图形项正文。"/>
  <p:tag name="KSO_WM_UNIT_TEXT_FILL_FORE_SCHEMECOLOR_INDEX" val="1"/>
  <p:tag name="KSO_WM_UNIT_TEXT_FILL_TYPE" val="1"/>
  <p:tag name="KSO_WM_UNIT_TEXT_TYPE" val="1"/>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4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2_1"/>
  <p:tag name="KSO_WM_UNIT_ID" val="diagram20233203_2*l_h_i*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4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1_1"/>
  <p:tag name="KSO_WM_UNIT_ID" val="diagram20233203_2*l_h_i*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4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03_2*l_h_f*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35"/>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DIAGRAM_USE_COLOR_VALUE" val="{&quot;color_scheme&quot;:1,&quot;color_type&quot;:1,&quot;theme_color_indexes&quot;:[5,6,5,6,5,6]}"/>
</p:tagLst>
</file>

<file path=ppt/tags/tag4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03_2*l_h_f*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40"/>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DIAGRAM_USE_COLOR_VALUE" val="{&quot;color_scheme&quot;:1,&quot;color_type&quot;:1,&quot;theme_color_indexes&quot;:[5,6,5,6,5,6]}"/>
</p:tagLst>
</file>

<file path=ppt/tags/tag5.xml><?xml version="1.0" encoding="utf-8"?>
<p:tagLst xmlns:p="http://schemas.openxmlformats.org/presentationml/2006/main">
  <p:tag name="KSO_WM_BEAUTIFY_FLAG" val="#wm#"/>
  <p:tag name="KSO_WM_TEMPLATE_CATEGORY" val="custom"/>
  <p:tag name="KSO_WM_TEMPLATE_INDEX" val="40498681"/>
  <p:tag name="RESOURCE_RECORD_KEY" val="{&quot;10&quot;:[21541108,21541058,21543890],&quot;65&quot;:[40498681],&quot;70&quot;:[3312419]}"/>
</p:tagLst>
</file>

<file path=ppt/tags/tag5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03_2*l_h_f*1_1_1"/>
  <p:tag name="KSO_WM_TEMPLATE_CATEGORY" val="diagram"/>
  <p:tag name="KSO_WM_TEMPLATE_INDEX" val="20233203"/>
  <p:tag name="KSO_WM_UNIT_LAYERLEVEL" val="1_1_1"/>
  <p:tag name="KSO_WM_TAG_VERSION" val="3.0"/>
  <p:tag name="KSO_WM_UNIT_VALUE" val="14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内容，文字是您思想的提炼，请言简意赅的阐述您的观点。单击添加正文，文字是您思想的提炼。单击此处添加正文，文字是您思想的提炼，请言简意赅的阐述您的观点。单击添加正文，文字是您思想的提炼。单击此处添加正文，文字是您思想的提炼，请言简意赅的阐述您的观点"/>
  <p:tag name="KSO_WM_UNIT_TEXT_FILL_FORE_SCHEMECOLOR_INDEX" val="1"/>
  <p:tag name="KSO_WM_UNIT_TEXT_FILL_TYPE" val="1"/>
  <p:tag name="KSO_WM_DIAGRAM_USE_COLOR_VALUE" val="{&quot;color_scheme&quot;:1,&quot;color_type&quot;:1,&quot;theme_color_indexes&quot;:[5,6,5,6,5,6]}"/>
</p:tagLst>
</file>

<file path=ppt/tags/tag5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3_1"/>
  <p:tag name="KSO_WM_UNIT_ID" val="diagram20233203_2*l_h_i*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5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2_1"/>
  <p:tag name="KSO_WM_UNIT_ID" val="diagram20233203_2*l_h_x*1_2_1"/>
  <p:tag name="KSO_WM_TEMPLATE_CATEGORY" val="diagram"/>
  <p:tag name="KSO_WM_TEMPLATE_INDEX" val="20233203"/>
  <p:tag name="KSO_WM_UNIT_LAYERLEVEL" val="1_1_1"/>
  <p:tag name="KSO_WM_TAG_VERSION" val="3.0"/>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5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2*l_h_x*1_1_1"/>
  <p:tag name="KSO_WM_TEMPLATE_CATEGORY" val="diagram"/>
  <p:tag name="KSO_WM_TEMPLATE_INDEX" val="20233203"/>
  <p:tag name="KSO_WM_UNIT_LAYERLEVEL" val="1_1_1"/>
  <p:tag name="KSO_WM_TAG_VERSION" val="3.0"/>
  <p:tag name="KSO_WM_UNIT_VALUE" val="100*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5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3_1"/>
  <p:tag name="KSO_WM_UNIT_ID" val="diagram20233203_2*l_h_x*1_3_1"/>
  <p:tag name="KSO_WM_TEMPLATE_CATEGORY" val="diagram"/>
  <p:tag name="KSO_WM_TEMPLATE_INDEX" val="20233203"/>
  <p:tag name="KSO_WM_UNIT_LAYERLEVEL" val="1_1_1"/>
  <p:tag name="KSO_WM_TAG_VERSION" val="3.0"/>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3241_1*l_h_i*1_2_1"/>
  <p:tag name="KSO_WM_TEMPLATE_CATEGORY" val="diagram"/>
  <p:tag name="KSO_WM_TEMPLATE_INDEX" val="20233241"/>
  <p:tag name="KSO_WM_UNIT_LAYERLEVEL" val="1_1_1"/>
  <p:tag name="KSO_WM_TAG_VERSION" val="3.0"/>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4000000059604645,&quot;colorType&quot;:1,&quot;foreColorIndex&quot;:5,&quot;transparency&quot;:0.7400000095367432},&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diagram20233241_1*l_h_i*1_3_1"/>
  <p:tag name="KSO_WM_TEMPLATE_CATEGORY" val="diagram"/>
  <p:tag name="KSO_WM_TEMPLATE_INDEX" val="20233241"/>
  <p:tag name="KSO_WM_UNIT_LAYERLEVEL" val="1_1_1"/>
  <p:tag name="KSO_WM_TAG_VERSION" val="3.0"/>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4000000059604645,&quot;colorType&quot;:1,&quot;foreColorIndex&quot;:5,&quot;transparency&quot;:0.680000007152557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57.xml><?xml version="1.0" encoding="utf-8"?>
<p:tagLst xmlns:p="http://schemas.openxmlformats.org/presentationml/2006/main">
  <p:tag name="KSO_WM_UNIT_SUBTYPE" val="a"/>
  <p:tag name="KSO_WM_UNIT_TEXT_LAYER_COUNT" val="1"/>
  <p:tag name="KSO_WM_UNIT_NOCLEAR" val="0"/>
  <p:tag name="KSO_WM_UNIT_VALUE" val="70"/>
  <p:tag name="KSO_WM_UNIT_HIGHLIGHT" val="0"/>
  <p:tag name="KSO_WM_UNIT_COMPATIBLE" val="0"/>
  <p:tag name="KSO_WM_UNIT_DIAGRAM_ISNUMVISUAL" val="0"/>
  <p:tag name="KSO_WM_UNIT_DIAGRAM_ISREFERUNIT" val="0"/>
  <p:tag name="KSO_WM_UNIT_TYPE" val="l_h_f"/>
  <p:tag name="KSO_WM_UNIT_INDEX" val="1_2_1"/>
  <p:tag name="KSO_WM_UNIT_ID" val="diagram20233241_1*l_h_f*1_2_1"/>
  <p:tag name="KSO_WM_TEMPLATE_CATEGORY" val="diagram"/>
  <p:tag name="KSO_WM_TEMPLATE_INDEX" val="2023324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文本内容，简明扼要地阐述观点。以便观者准确地理解您传达的思想。"/>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8.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41_1*l_h_f*1_3_1"/>
  <p:tag name="KSO_WM_TEMPLATE_CATEGORY" val="diagram"/>
  <p:tag name="KSO_WM_TEMPLATE_INDEX" val="20233241"/>
  <p:tag name="KSO_WM_UNIT_LAYERLEVEL" val="1_1_1"/>
  <p:tag name="KSO_WM_TAG_VERSION" val="3.0"/>
  <p:tag name="KSO_WM_BEAUTIFY_FLAG" val="#wm#"/>
  <p:tag name="KSO_WM_UNIT_VALUE" val="80"/>
  <p:tag name="KSO_WM_DIAGRAM_GROUP_CODE" val="l1-1"/>
  <p:tag name="KSO_WM_DIAGRAM_VERSION" val="3"/>
  <p:tag name="KSO_WM_DIAGRAM_COLOR_TRICK" val="1"/>
  <p:tag name="KSO_WM_DIAGRAM_COLOR_TEXT_CAN_REMOVE" val="n"/>
  <p:tag name="KSO_WM_UNIT_PRESET_TEXT" val="单击此处添加文本内容，简明扼要地阐述观点。以便观者准确地理解您传达的思想。"/>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9.xml><?xml version="1.0" encoding="utf-8"?>
<p:tagLst xmlns:p="http://schemas.openxmlformats.org/presentationml/2006/main">
  <p:tag name="KSO_WM_UNIT_SUBTYPE" val="a"/>
  <p:tag name="KSO_WM_UNIT_TEXT_LAYER_COUNT" val="1"/>
  <p:tag name="KSO_WM_UNIT_NOCLEAR" val="0"/>
  <p:tag name="KSO_WM_UNIT_VALUE" val="70"/>
  <p:tag name="KSO_WM_UNIT_HIGHLIGHT" val="0"/>
  <p:tag name="KSO_WM_UNIT_COMPATIBLE" val="0"/>
  <p:tag name="KSO_WM_UNIT_DIAGRAM_ISNUMVISUAL" val="0"/>
  <p:tag name="KSO_WM_UNIT_DIAGRAM_ISREFERUNIT" val="0"/>
  <p:tag name="KSO_WM_UNIT_TYPE" val="l_h_f"/>
  <p:tag name="KSO_WM_UNIT_INDEX" val="1_1_1"/>
  <p:tag name="KSO_WM_UNIT_ID" val="diagram20233241_1*l_h_f*1_1_1"/>
  <p:tag name="KSO_WM_TEMPLATE_CATEGORY" val="diagram"/>
  <p:tag name="KSO_WM_TEMPLATE_INDEX" val="2023324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你的文本具体内容，简明扼要地阐述您的观点。"/>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6.xml><?xml version="1.0" encoding="utf-8"?>
<p:tagLst xmlns:p="http://schemas.openxmlformats.org/presentationml/2006/main">
  <p:tag name="KSO_WM_UNIT_PIC_EFFECT" val="1"/>
</p:tagLst>
</file>

<file path=ppt/tags/tag60.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diagram20233241_1*l_h_f*1_4_1"/>
  <p:tag name="KSO_WM_TEMPLATE_CATEGORY" val="diagram"/>
  <p:tag name="KSO_WM_TEMPLATE_INDEX" val="20233241"/>
  <p:tag name="KSO_WM_UNIT_LAYERLEVEL" val="1_1_1"/>
  <p:tag name="KSO_WM_TAG_VERSION" val="3.0"/>
  <p:tag name="KSO_WM_BEAUTIFY_FLAG" val="#wm#"/>
  <p:tag name="KSO_WM_UNIT_VALUE" val="60"/>
  <p:tag name="KSO_WM_DIAGRAM_GROUP_CODE" val="l1-1"/>
  <p:tag name="KSO_WM_DIAGRAM_VERSION" val="3"/>
  <p:tag name="KSO_WM_DIAGRAM_COLOR_TRICK" val="1"/>
  <p:tag name="KSO_WM_DIAGRAM_COLOR_TEXT_CAN_REMOVE" val="n"/>
  <p:tag name="KSO_WM_UNIT_PRESET_TEXT" val="单击此处添加文本具体内容，简明扼要地阐述您的观点。"/>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61.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22384]}"/>
</p:tagLst>
</file>

<file path=ppt/tags/tag62.xml><?xml version="1.0" encoding="utf-8"?>
<p:tagLst xmlns:p="http://schemas.openxmlformats.org/presentationml/2006/main">
  <p:tag name="KSO_WM_BEAUTIFY_FLAG" val="#wm#"/>
  <p:tag name="KSO_WM_TEMPLATE_CATEGORY" val="custom"/>
  <p:tag name="KSO_WM_TEMPLATE_INDEX" val="40498681"/>
  <p:tag name="RESOURCE_RECORD_KEY" val="{&quot;10&quot;:[21541108,21541058,21543890],&quot;65&quot;:[40498681],&quot;70&quot;:[3312419]}"/>
</p:tagLst>
</file>

<file path=ppt/tags/tag63.xml><?xml version="1.0" encoding="utf-8"?>
<p:tagLst xmlns:p="http://schemas.openxmlformats.org/presentationml/2006/main">
  <p:tag name="KSO_WM_DIAGRAM_VIRTUALLY_FRAME" val="{&quot;height&quot;:355.6250424218366,&quot;left&quot;:71.15,&quot;top&quot;:150.8499969482422,&quot;width&quot;:817.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4789_1*l_h_a*1_1_1"/>
  <p:tag name="KSO_WM_TEMPLATE_CATEGORY" val="diagram"/>
  <p:tag name="KSO_WM_TEMPLATE_INDEX" val="20234789"/>
  <p:tag name="KSO_WM_UNIT_LAYERLEVEL" val="1_1_1"/>
  <p:tag name="KSO_WM_TAG_VERSION" val="3.0"/>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VERSION" val="3"/>
  <p:tag name="KSO_WM_DIAGRAM_COLOR_TRICK" val="1"/>
  <p:tag name="KSO_WM_DIAGRAM_COLOR_TEXT_CAN_REMOVE" val="n"/>
  <p:tag name="KSO_WM_BEAUTIFY_FLAG" val="#wm#"/>
  <p:tag name="KSO_WM_UNIT_PRESET_TEXT" val="此处添加项标题"/>
  <p:tag name="KSO_WM_UNIT_TEXT_FILL_FORE_SCHEMECOLOR_INDEX" val="1"/>
  <p:tag name="KSO_WM_UNIT_TEXT_FILL_TYPE" val="1"/>
  <p:tag name="KSO_WM_DIAGRAM_USE_COLOR_VALUE" val="{&quot;color_scheme&quot;:1,&quot;color_type&quot;:1,&quot;theme_color_indexes&quot;:[5,6,5,6,5,6]}"/>
</p:tagLst>
</file>

<file path=ppt/tags/tag64.xml><?xml version="1.0" encoding="utf-8"?>
<p:tagLst xmlns:p="http://schemas.openxmlformats.org/presentationml/2006/main">
  <p:tag name="KSO_WM_DIAGRAM_VIRTUALLY_FRAME" val="{&quot;height&quot;:355.6250424218366,&quot;left&quot;:71.15,&quot;top&quot;:150.8499969482422,&quot;width&quot;:817.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4789_1*l_h_a*1_2_1"/>
  <p:tag name="KSO_WM_TEMPLATE_CATEGORY" val="diagram"/>
  <p:tag name="KSO_WM_TEMPLATE_INDEX" val="20234789"/>
  <p:tag name="KSO_WM_UNIT_LAYERLEVEL" val="1_1_1"/>
  <p:tag name="KSO_WM_TAG_VERSION" val="3.0"/>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VERSION" val="3"/>
  <p:tag name="KSO_WM_DIAGRAM_COLOR_TRICK" val="1"/>
  <p:tag name="KSO_WM_DIAGRAM_COLOR_TEXT_CAN_REMOVE" val="n"/>
  <p:tag name="KSO_WM_BEAUTIFY_FLAG" val="#wm#"/>
  <p:tag name="KSO_WM_UNIT_PRESET_TEXT" val="此处添加项标题"/>
  <p:tag name="KSO_WM_UNIT_TEXT_FILL_FORE_SCHEMECOLOR_INDEX" val="1"/>
  <p:tag name="KSO_WM_UNIT_TEXT_FILL_TYPE" val="1"/>
  <p:tag name="KSO_WM_DIAGRAM_USE_COLOR_VALUE" val="{&quot;color_scheme&quot;:1,&quot;color_type&quot;:1,&quot;theme_color_indexes&quot;:[5,6,5,6,5,6]}"/>
</p:tagLst>
</file>

<file path=ppt/tags/tag65.xml><?xml version="1.0" encoding="utf-8"?>
<p:tagLst xmlns:p="http://schemas.openxmlformats.org/presentationml/2006/main">
  <p:tag name="KSO_WM_DIAGRAM_VIRTUALLY_FRAME" val="{&quot;height&quot;:355.6250424218366,&quot;left&quot;:71.15,&quot;top&quot;:150.8499969482422,&quot;width&quot;:817.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4789_1*l_h_a*1_3_1"/>
  <p:tag name="KSO_WM_TEMPLATE_CATEGORY" val="diagram"/>
  <p:tag name="KSO_WM_TEMPLATE_INDEX" val="20234789"/>
  <p:tag name="KSO_WM_UNIT_LAYERLEVEL" val="1_1_1"/>
  <p:tag name="KSO_WM_TAG_VERSION" val="3.0"/>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VERSION" val="3"/>
  <p:tag name="KSO_WM_DIAGRAM_COLOR_TRICK" val="1"/>
  <p:tag name="KSO_WM_DIAGRAM_COLOR_TEXT_CAN_REMOVE" val="n"/>
  <p:tag name="KSO_WM_BEAUTIFY_FLAG" val="#wm#"/>
  <p:tag name="KSO_WM_UNIT_PRESET_TEXT" val="此处添加项标题"/>
  <p:tag name="KSO_WM_UNIT_TEXT_FILL_FORE_SCHEMECOLOR_INDEX" val="1"/>
  <p:tag name="KSO_WM_UNIT_TEXT_FILL_TYPE" val="1"/>
  <p:tag name="KSO_WM_DIAGRAM_USE_COLOR_VALUE" val="{&quot;color_scheme&quot;:1,&quot;color_type&quot;:1,&quot;theme_color_indexes&quot;:[5,6,5,6,5,6]}"/>
</p:tagLst>
</file>

<file path=ppt/tags/tag66.xml><?xml version="1.0" encoding="utf-8"?>
<p:tagLst xmlns:p="http://schemas.openxmlformats.org/presentationml/2006/main">
  <p:tag name="KSO_WM_UNIT_VALUE" val="560*550"/>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4789_1*l_h_d*1_1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KSO_WM_DIAGRAM_USE_COLOR_VALUE" val="{&quot;color_scheme&quot;:1,&quot;color_type&quot;:1,&quot;theme_color_indexes&quot;:[5,6,5,6,5,6]}"/>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4789_1*l_h_i*1_1_5"/>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4789_1*l_h_i*1_1_4"/>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4789_1*l_h_i*1_1_3"/>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8566_1*i*2"/>
  <p:tag name="KSO_WM_TEMPLATE_CATEGORY" val="custom"/>
  <p:tag name="KSO_WM_TEMPLATE_INDEX" val="20238566"/>
  <p:tag name="KSO_WM_UNIT_LAYERLEVEL" val="1"/>
  <p:tag name="KSO_WM_TAG_VERSION" val="3.0"/>
  <p:tag name="KSO_WM_BEAUTIFY_FLAG" val="#wm#"/>
  <p:tag name="KSO_WM_UNIT_PIC_EFFECT"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789_1*l_h_i*1_1_2"/>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34789_1*l_h_i*1_1_6"/>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34789_1*l_h_i*1_1_7"/>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73.xml><?xml version="1.0" encoding="utf-8"?>
<p:tagLst xmlns:p="http://schemas.openxmlformats.org/presentationml/2006/main">
  <p:tag name="KSO_WM_UNIT_VALUE" val="560*550"/>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4789_1*l_h_d*1_2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KSO_WM_DIAGRAM_USE_COLOR_VALUE" val="{&quot;color_scheme&quot;:1,&quot;color_type&quot;:1,&quot;theme_color_indexes&quot;:[5,6,5,6,5,6]}"/>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4789_1*l_h_i*1_2_5"/>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4789_1*l_h_i*1_2_4"/>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789_1*l_h_i*1_2_3"/>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789_1*l_h_i*1_2_2"/>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4789_1*l_h_i*1_2_6"/>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7"/>
  <p:tag name="KSO_WM_UNIT_ID" val="diagram20234789_1*l_h_i*1_2_7"/>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8566_1*i*3"/>
  <p:tag name="KSO_WM_TEMPLATE_CATEGORY" val="custom"/>
  <p:tag name="KSO_WM_TEMPLATE_INDEX" val="20238566"/>
  <p:tag name="KSO_WM_UNIT_LAYERLEVEL" val="1"/>
  <p:tag name="KSO_WM_TAG_VERSION" val="3.0"/>
  <p:tag name="KSO_WM_BEAUTIFY_FLAG" val="#wm#"/>
  <p:tag name="KSO_WM_UNIT_PIC_EFFECT" val="1"/>
</p:tagLst>
</file>

<file path=ppt/tags/tag80.xml><?xml version="1.0" encoding="utf-8"?>
<p:tagLst xmlns:p="http://schemas.openxmlformats.org/presentationml/2006/main">
  <p:tag name="KSO_WM_UNIT_VALUE" val="560*55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4789_1*l_h_d*1_3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KSO_WM_DIAGRAM_USE_COLOR_VALUE" val="{&quot;color_scheme&quot;:1,&quot;color_type&quot;:1,&quot;theme_color_indexes&quot;:[5,6,5,6,5,6]}"/>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4789_1*l_h_i*1_3_5"/>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4789_1*l_h_i*1_3_4"/>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4789_1*l_h_i*1_3_3"/>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4789_1*l_h_i*1_3_2"/>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34789_1*l_h_i*1_3_6"/>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7"/>
  <p:tag name="KSO_WM_UNIT_ID" val="diagram20234789_1*l_h_i*1_3_7"/>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4789_1*l_h_i*1_1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4789_1*l_h_i*1_2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4789_1*l_h_i*1_3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8566_1*i*4"/>
  <p:tag name="KSO_WM_TEMPLATE_CATEGORY" val="custom"/>
  <p:tag name="KSO_WM_TEMPLATE_INDEX" val="20238566"/>
  <p:tag name="KSO_WM_UNIT_LAYERLEVEL" val="1"/>
  <p:tag name="KSO_WM_TAG_VERSION" val="3.0"/>
  <p:tag name="KSO_WM_BEAUTIFY_FLAG" val="#wm#"/>
  <p:tag name="KSO_WM_UNIT_PIC_EFFECT" val="1"/>
</p:tagLst>
</file>

<file path=ppt/tags/tag90.xml><?xml version="1.0" encoding="utf-8"?>
<p:tagLst xmlns:p="http://schemas.openxmlformats.org/presentationml/2006/main">
  <p:tag name="RESOURCE_RECORD_KEY" val="{&quot;10&quot;:[3504156,21559967,21573766,21564393,21576962,21576985,9019466,21555623,21560583,21541108,21541058,21543890],&quot;29&quot;:[50052712,50000076,50000042],&quot;65&quot;:[40498681],&quot;70&quot;:[3333762,3429213,3429165,3322346,3429042,3318903,3323403,3327320,3325701,3319358,3312419,3332761,3314374]}"/>
  <p:tag name="resource_record_key" val="{&quot;10&quot;:[3504156,21559967,21573766,21564393,21576962,21576985,9019466,21555623,21560583,21541108,21541058,21543890],&quot;29&quot;:[50052712,50000076,50000042],&quot;65&quot;:[40498681],&quot;70&quot;:[3333762,3429213,3429165,3322346,3429042,3318903,3323403,3327320,3325701,3319358,3312419,3332761,3314374,3332740]}"/>
</p:tagLst>
</file>

<file path=ppt/theme/theme1.xml><?xml version="1.0" encoding="utf-8"?>
<a:theme xmlns:a="http://schemas.openxmlformats.org/drawingml/2006/main" name="WPS​​">
  <a:themeElements>
    <a:clrScheme name="自定义 80">
      <a:dk1>
        <a:srgbClr val="000000"/>
      </a:dk1>
      <a:lt1>
        <a:srgbClr val="FFFFFF"/>
      </a:lt1>
      <a:dk2>
        <a:srgbClr val="0F1423"/>
      </a:dk2>
      <a:lt2>
        <a:srgbClr val="FFFFFF"/>
      </a:lt2>
      <a:accent1>
        <a:srgbClr val="2F62AE"/>
      </a:accent1>
      <a:accent2>
        <a:srgbClr val="54A6FF"/>
      </a:accent2>
      <a:accent3>
        <a:srgbClr val="75B8E8"/>
      </a:accent3>
      <a:accent4>
        <a:srgbClr val="75BD42"/>
      </a:accent4>
      <a:accent5>
        <a:srgbClr val="30C0B4"/>
      </a:accent5>
      <a:accent6>
        <a:srgbClr val="E54C5E"/>
      </a:accent6>
      <a:hlink>
        <a:srgbClr val="0026E5"/>
      </a:hlink>
      <a:folHlink>
        <a:srgbClr val="7E1FAD"/>
      </a:folHlink>
    </a:clrScheme>
    <a:fontScheme name="自定义 14">
      <a:majorFont>
        <a:latin typeface="Times New Roman"/>
        <a:ea typeface="造字工房版黑体"/>
        <a:cs typeface=""/>
      </a:majorFont>
      <a:minorFont>
        <a:latin typeface="Times New Roman"/>
        <a:ea typeface="阿里巴巴普惠体 Medium"/>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2112</Words>
  <Application>WPS 演示</Application>
  <PresentationFormat>宽屏</PresentationFormat>
  <Paragraphs>162</Paragraphs>
  <Slides>23</Slides>
  <Notes>4</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23</vt:i4>
      </vt:variant>
    </vt:vector>
  </HeadingPairs>
  <TitlesOfParts>
    <vt:vector size="42" baseType="lpstr">
      <vt:lpstr>Arial</vt:lpstr>
      <vt:lpstr>宋体</vt:lpstr>
      <vt:lpstr>Wingdings</vt:lpstr>
      <vt:lpstr>+中文标题</vt:lpstr>
      <vt:lpstr>苹方-简</vt:lpstr>
      <vt:lpstr>Calibri</vt:lpstr>
      <vt:lpstr>造字工房版黑体</vt:lpstr>
      <vt:lpstr>黑体-简</vt:lpstr>
      <vt:lpstr>微软雅黑</vt:lpstr>
      <vt:lpstr>汉仪旗黑</vt:lpstr>
      <vt:lpstr>宋体</vt:lpstr>
      <vt:lpstr>Arial Unicode MS</vt:lpstr>
      <vt:lpstr>Segoe UI</vt:lpstr>
      <vt:lpstr>汉仪中黑S</vt:lpstr>
      <vt:lpstr>阿里巴巴普惠体 Medium</vt:lpstr>
      <vt:lpstr>Times New Roman</vt:lpstr>
      <vt:lpstr>Helvetica Neue</vt:lpstr>
      <vt:lpstr>宋体-简</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洋葱润润</cp:lastModifiedBy>
  <cp:revision>46</cp:revision>
  <dcterms:created xsi:type="dcterms:W3CDTF">2025-12-18T02:58:55Z</dcterms:created>
  <dcterms:modified xsi:type="dcterms:W3CDTF">2025-12-18T02:58:55Z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2052-6.12.1.8654</vt:lpwstr>
  </property>
  <property fmtid="{D5CDD505-2E9C-101B-9397-08002B2CF9AE}" pid="3" name="ICV">
    <vt:lpwstr>A1099CD7A80A4675B2158540EE5A3AD2_13</vt:lpwstr>
  </property>
</Properties>
</file>